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1" ContentType="image/jpeg"/>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3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Masters/slideMaster1.xml" ContentType="application/vnd.openxmlformats-officedocument.presentationml.slideMaster+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4.xml" ContentType="application/vnd.openxmlformats-officedocument.presentationml.notesSlide+xml"/>
  <Override PartName="/ppt/notesSlides/notesSlide12.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charts/colors1.xml" ContentType="application/vnd.ms-office.chartcolorstyle+xml"/>
  <Override PartName="/ppt/charts/style1.xml" ContentType="application/vnd.ms-office.chart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7"/>
  </p:notesMasterIdLst>
  <p:handoutMasterIdLst>
    <p:handoutMasterId r:id="rId38"/>
  </p:handoutMasterIdLst>
  <p:sldIdLst>
    <p:sldId id="257" r:id="rId2"/>
    <p:sldId id="260" r:id="rId3"/>
    <p:sldId id="298" r:id="rId4"/>
    <p:sldId id="300" r:id="rId5"/>
    <p:sldId id="268" r:id="rId6"/>
    <p:sldId id="307" r:id="rId7"/>
    <p:sldId id="308" r:id="rId8"/>
    <p:sldId id="303" r:id="rId9"/>
    <p:sldId id="304" r:id="rId10"/>
    <p:sldId id="273" r:id="rId11"/>
    <p:sldId id="299" r:id="rId12"/>
    <p:sldId id="305" r:id="rId13"/>
    <p:sldId id="265" r:id="rId14"/>
    <p:sldId id="263" r:id="rId15"/>
    <p:sldId id="261" r:id="rId16"/>
    <p:sldId id="306" r:id="rId17"/>
    <p:sldId id="269" r:id="rId18"/>
    <p:sldId id="281" r:id="rId19"/>
    <p:sldId id="282" r:id="rId20"/>
    <p:sldId id="301" r:id="rId21"/>
    <p:sldId id="302" r:id="rId22"/>
    <p:sldId id="316" r:id="rId23"/>
    <p:sldId id="317" r:id="rId24"/>
    <p:sldId id="278" r:id="rId25"/>
    <p:sldId id="291" r:id="rId26"/>
    <p:sldId id="274" r:id="rId27"/>
    <p:sldId id="311" r:id="rId28"/>
    <p:sldId id="312" r:id="rId29"/>
    <p:sldId id="288" r:id="rId30"/>
    <p:sldId id="314" r:id="rId31"/>
    <p:sldId id="313" r:id="rId32"/>
    <p:sldId id="318" r:id="rId33"/>
    <p:sldId id="315" r:id="rId34"/>
    <p:sldId id="309" r:id="rId35"/>
    <p:sldId id="310"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08B8"/>
    <a:srgbClr val="2F308B"/>
    <a:srgbClr val="ECBF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18" autoAdjust="0"/>
  </p:normalViewPr>
  <p:slideViewPr>
    <p:cSldViewPr snapToGrid="0" snapToObjects="1">
      <p:cViewPr varScale="1">
        <p:scale>
          <a:sx n="80" d="100"/>
          <a:sy n="80" d="100"/>
        </p:scale>
        <p:origin x="152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cap="all" spc="0" baseline="0">
              <a:solidFill>
                <a:schemeClr val="tx1">
                  <a:lumMod val="85000"/>
                  <a:lumOff val="1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02625"/>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F5A-43B7-BB2A-E0FFCD3F808D}"/>
            </c:ext>
          </c:extLst>
        </c:ser>
        <c:ser>
          <c:idx val="1"/>
          <c:order val="1"/>
          <c:tx>
            <c:strRef>
              <c:f>Sheet1!$C$1</c:f>
              <c:strCache>
                <c:ptCount val="1"/>
                <c:pt idx="0">
                  <c:v>Series 2</c:v>
                </c:pt>
              </c:strCache>
            </c:strRef>
          </c:tx>
          <c:spPr>
            <a:solidFill>
              <a:srgbClr val="CC9933"/>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F5A-43B7-BB2A-E0FFCD3F808D}"/>
            </c:ext>
          </c:extLst>
        </c:ser>
        <c:ser>
          <c:idx val="2"/>
          <c:order val="2"/>
          <c:tx>
            <c:strRef>
              <c:f>Sheet1!$D$1</c:f>
              <c:strCache>
                <c:ptCount val="1"/>
                <c:pt idx="0">
                  <c:v>Series 3</c:v>
                </c:pt>
              </c:strCache>
            </c:strRef>
          </c:tx>
          <c:spPr>
            <a:solidFill>
              <a:schemeClr val="tx1">
                <a:lumMod val="85000"/>
                <a:lumOff val="1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F5A-43B7-BB2A-E0FFCD3F808D}"/>
            </c:ext>
          </c:extLst>
        </c:ser>
        <c:dLbls>
          <c:showLegendKey val="0"/>
          <c:showVal val="0"/>
          <c:showCatName val="0"/>
          <c:showSerName val="0"/>
          <c:showPercent val="0"/>
          <c:showBubbleSize val="0"/>
        </c:dLbls>
        <c:gapWidth val="219"/>
        <c:overlap val="-27"/>
        <c:axId val="82992128"/>
        <c:axId val="82993920"/>
      </c:barChart>
      <c:catAx>
        <c:axId val="8299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crossAx val="82993920"/>
        <c:crosses val="autoZero"/>
        <c:auto val="1"/>
        <c:lblAlgn val="ctr"/>
        <c:lblOffset val="100"/>
        <c:noMultiLvlLbl val="0"/>
      </c:catAx>
      <c:valAx>
        <c:axId val="82993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2992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cap="all" spc="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rgbClr val="E02625"/>
              </a:solidFill>
              <a:ln w="19050">
                <a:solidFill>
                  <a:schemeClr val="lt1"/>
                </a:solidFill>
              </a:ln>
              <a:effectLst/>
            </c:spPr>
            <c:extLst>
              <c:ext xmlns:c16="http://schemas.microsoft.com/office/drawing/2014/chart" uri="{C3380CC4-5D6E-409C-BE32-E72D297353CC}">
                <c16:uniqueId val="{00000001-2871-4C85-A71B-9D8CF8C76247}"/>
              </c:ext>
            </c:extLst>
          </c:dPt>
          <c:dPt>
            <c:idx val="1"/>
            <c:bubble3D val="0"/>
            <c:spPr>
              <a:solidFill>
                <a:srgbClr val="CC9933"/>
              </a:solidFill>
              <a:ln w="19050">
                <a:solidFill>
                  <a:schemeClr val="lt1"/>
                </a:solidFill>
              </a:ln>
              <a:effectLst/>
            </c:spPr>
            <c:extLst>
              <c:ext xmlns:c16="http://schemas.microsoft.com/office/drawing/2014/chart" uri="{C3380CC4-5D6E-409C-BE32-E72D297353CC}">
                <c16:uniqueId val="{00000002-2871-4C85-A71B-9D8CF8C76247}"/>
              </c:ext>
            </c:extLst>
          </c:dPt>
          <c:dPt>
            <c:idx val="2"/>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3-2871-4C85-A71B-9D8CF8C76247}"/>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4-2871-4C85-A71B-9D8CF8C7624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871-4C85-A71B-9D8CF8C7624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85D24E0-69FA-4118-9E92-AC44D5100C7C}" type="datetimeFigureOut">
              <a:rPr lang="en-US" smtClean="0"/>
              <a:t>5/19/2021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9857598-763B-4A72-8471-CDA5B19EDE27}" type="slidenum">
              <a:rPr lang="en-US" smtClean="0"/>
              <a:t>‹#›</a:t>
            </a:fld>
            <a:endParaRPr lang="en-US"/>
          </a:p>
        </p:txBody>
      </p:sp>
    </p:spTree>
    <p:extLst>
      <p:ext uri="{BB962C8B-B14F-4D97-AF65-F5344CB8AC3E}">
        <p14:creationId xmlns:p14="http://schemas.microsoft.com/office/powerpoint/2010/main" val="3417309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DCC3EF0-3AD6-BF43-AB9D-5B0BC391B963}" type="datetimeFigureOut">
              <a:rPr lang="en-US" smtClean="0"/>
              <a:t>5/19/2021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9EE6032-6A64-924E-9DFD-B5342EA683F9}" type="slidenum">
              <a:rPr lang="en-US" smtClean="0"/>
              <a:t>‹#›</a:t>
            </a:fld>
            <a:endParaRPr lang="en-US" dirty="0"/>
          </a:p>
        </p:txBody>
      </p:sp>
    </p:spTree>
    <p:extLst>
      <p:ext uri="{BB962C8B-B14F-4D97-AF65-F5344CB8AC3E}">
        <p14:creationId xmlns:p14="http://schemas.microsoft.com/office/powerpoint/2010/main" val="4326661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8A262-BC25-E140-AAEE-DB00EA3DB372}" type="slidenum">
              <a:rPr lang="en-US" smtClean="0"/>
              <a:t>1</a:t>
            </a:fld>
            <a:endParaRPr lang="en-US" dirty="0"/>
          </a:p>
        </p:txBody>
      </p:sp>
    </p:spTree>
    <p:extLst>
      <p:ext uri="{BB962C8B-B14F-4D97-AF65-F5344CB8AC3E}">
        <p14:creationId xmlns:p14="http://schemas.microsoft.com/office/powerpoint/2010/main" val="2122923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10</a:t>
            </a:fld>
            <a:endParaRPr lang="en-US" dirty="0"/>
          </a:p>
        </p:txBody>
      </p:sp>
    </p:spTree>
    <p:extLst>
      <p:ext uri="{BB962C8B-B14F-4D97-AF65-F5344CB8AC3E}">
        <p14:creationId xmlns:p14="http://schemas.microsoft.com/office/powerpoint/2010/main" val="3752377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11</a:t>
            </a:fld>
            <a:endParaRPr lang="en-US" dirty="0"/>
          </a:p>
        </p:txBody>
      </p:sp>
    </p:spTree>
    <p:extLst>
      <p:ext uri="{BB962C8B-B14F-4D97-AF65-F5344CB8AC3E}">
        <p14:creationId xmlns:p14="http://schemas.microsoft.com/office/powerpoint/2010/main" val="100276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12</a:t>
            </a:fld>
            <a:endParaRPr lang="en-US" dirty="0"/>
          </a:p>
        </p:txBody>
      </p:sp>
    </p:spTree>
    <p:extLst>
      <p:ext uri="{BB962C8B-B14F-4D97-AF65-F5344CB8AC3E}">
        <p14:creationId xmlns:p14="http://schemas.microsoft.com/office/powerpoint/2010/main" val="4022961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0AB0D197-C4D9-44CD-8703-22C26C1A67B9}" type="slidenum">
              <a:rPr lang="en-US" smtClean="0"/>
              <a:pPr/>
              <a:t>13</a:t>
            </a:fld>
            <a:endParaRPr lang="en-US" dirty="0"/>
          </a:p>
        </p:txBody>
      </p:sp>
    </p:spTree>
    <p:extLst>
      <p:ext uri="{BB962C8B-B14F-4D97-AF65-F5344CB8AC3E}">
        <p14:creationId xmlns:p14="http://schemas.microsoft.com/office/powerpoint/2010/main" val="270566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0D197-C4D9-44CD-8703-22C26C1A67B9}" type="slidenum">
              <a:rPr lang="en-US" smtClean="0"/>
              <a:pPr/>
              <a:t>14</a:t>
            </a:fld>
            <a:endParaRPr lang="en-US" dirty="0"/>
          </a:p>
        </p:txBody>
      </p:sp>
    </p:spTree>
    <p:extLst>
      <p:ext uri="{BB962C8B-B14F-4D97-AF65-F5344CB8AC3E}">
        <p14:creationId xmlns:p14="http://schemas.microsoft.com/office/powerpoint/2010/main" val="1876461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8A262-BC25-E140-AAEE-DB00EA3DB372}" type="slidenum">
              <a:rPr lang="en-US" smtClean="0"/>
              <a:t>15</a:t>
            </a:fld>
            <a:endParaRPr lang="en-US" dirty="0"/>
          </a:p>
        </p:txBody>
      </p:sp>
    </p:spTree>
    <p:extLst>
      <p:ext uri="{BB962C8B-B14F-4D97-AF65-F5344CB8AC3E}">
        <p14:creationId xmlns:p14="http://schemas.microsoft.com/office/powerpoint/2010/main" val="296330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16</a:t>
            </a:fld>
            <a:endParaRPr lang="en-US" dirty="0"/>
          </a:p>
        </p:txBody>
      </p:sp>
    </p:spTree>
    <p:extLst>
      <p:ext uri="{BB962C8B-B14F-4D97-AF65-F5344CB8AC3E}">
        <p14:creationId xmlns:p14="http://schemas.microsoft.com/office/powerpoint/2010/main" val="179978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17</a:t>
            </a:fld>
            <a:endParaRPr lang="en-US" dirty="0"/>
          </a:p>
        </p:txBody>
      </p:sp>
    </p:spTree>
    <p:extLst>
      <p:ext uri="{BB962C8B-B14F-4D97-AF65-F5344CB8AC3E}">
        <p14:creationId xmlns:p14="http://schemas.microsoft.com/office/powerpoint/2010/main" val="335823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18</a:t>
            </a:fld>
            <a:endParaRPr lang="en-US" dirty="0"/>
          </a:p>
        </p:txBody>
      </p:sp>
    </p:spTree>
    <p:extLst>
      <p:ext uri="{BB962C8B-B14F-4D97-AF65-F5344CB8AC3E}">
        <p14:creationId xmlns:p14="http://schemas.microsoft.com/office/powerpoint/2010/main" val="3374459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EE6032-6A64-924E-9DFD-B5342EA683F9}" type="slidenum">
              <a:rPr lang="en-US" smtClean="0"/>
              <a:t>19</a:t>
            </a:fld>
            <a:endParaRPr lang="en-US" dirty="0"/>
          </a:p>
        </p:txBody>
      </p:sp>
    </p:spTree>
    <p:extLst>
      <p:ext uri="{BB962C8B-B14F-4D97-AF65-F5344CB8AC3E}">
        <p14:creationId xmlns:p14="http://schemas.microsoft.com/office/powerpoint/2010/main" val="81059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effectLst/>
            </a:endParaRPr>
          </a:p>
          <a:p>
            <a:endParaRPr lang="en-US" b="0" baseline="0" dirty="0">
              <a:effectLst/>
            </a:endParaRPr>
          </a:p>
        </p:txBody>
      </p:sp>
      <p:sp>
        <p:nvSpPr>
          <p:cNvPr id="4" name="Slide Number Placeholder 3"/>
          <p:cNvSpPr>
            <a:spLocks noGrp="1"/>
          </p:cNvSpPr>
          <p:nvPr>
            <p:ph type="sldNum" sz="quarter" idx="10"/>
          </p:nvPr>
        </p:nvSpPr>
        <p:spPr/>
        <p:txBody>
          <a:bodyPr/>
          <a:lstStyle/>
          <a:p>
            <a:fld id="{0AB0D197-C4D9-44CD-8703-22C26C1A67B9}" type="slidenum">
              <a:rPr lang="en-US" smtClean="0"/>
              <a:pPr/>
              <a:t>2</a:t>
            </a:fld>
            <a:endParaRPr lang="en-US" dirty="0"/>
          </a:p>
        </p:txBody>
      </p:sp>
    </p:spTree>
    <p:extLst>
      <p:ext uri="{BB962C8B-B14F-4D97-AF65-F5344CB8AC3E}">
        <p14:creationId xmlns:p14="http://schemas.microsoft.com/office/powerpoint/2010/main" val="2705662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20</a:t>
            </a:fld>
            <a:endParaRPr lang="en-US" dirty="0"/>
          </a:p>
        </p:txBody>
      </p:sp>
    </p:spTree>
    <p:extLst>
      <p:ext uri="{BB962C8B-B14F-4D97-AF65-F5344CB8AC3E}">
        <p14:creationId xmlns:p14="http://schemas.microsoft.com/office/powerpoint/2010/main" val="1827555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21</a:t>
            </a:fld>
            <a:endParaRPr lang="en-US" dirty="0"/>
          </a:p>
        </p:txBody>
      </p:sp>
    </p:spTree>
    <p:extLst>
      <p:ext uri="{BB962C8B-B14F-4D97-AF65-F5344CB8AC3E}">
        <p14:creationId xmlns:p14="http://schemas.microsoft.com/office/powerpoint/2010/main" val="707702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22</a:t>
            </a:fld>
            <a:endParaRPr lang="en-US" dirty="0"/>
          </a:p>
        </p:txBody>
      </p:sp>
    </p:spTree>
    <p:extLst>
      <p:ext uri="{BB962C8B-B14F-4D97-AF65-F5344CB8AC3E}">
        <p14:creationId xmlns:p14="http://schemas.microsoft.com/office/powerpoint/2010/main" val="172003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23</a:t>
            </a:fld>
            <a:endParaRPr lang="en-US" dirty="0"/>
          </a:p>
        </p:txBody>
      </p:sp>
    </p:spTree>
    <p:extLst>
      <p:ext uri="{BB962C8B-B14F-4D97-AF65-F5344CB8AC3E}">
        <p14:creationId xmlns:p14="http://schemas.microsoft.com/office/powerpoint/2010/main" val="4189471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24</a:t>
            </a:fld>
            <a:endParaRPr lang="en-US" dirty="0"/>
          </a:p>
        </p:txBody>
      </p:sp>
    </p:spTree>
    <p:extLst>
      <p:ext uri="{BB962C8B-B14F-4D97-AF65-F5344CB8AC3E}">
        <p14:creationId xmlns:p14="http://schemas.microsoft.com/office/powerpoint/2010/main" val="3078186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EE6032-6A64-924E-9DFD-B5342EA683F9}" type="slidenum">
              <a:rPr lang="en-US" smtClean="0"/>
              <a:t>25</a:t>
            </a:fld>
            <a:endParaRPr lang="en-US" dirty="0"/>
          </a:p>
        </p:txBody>
      </p:sp>
    </p:spTree>
    <p:extLst>
      <p:ext uri="{BB962C8B-B14F-4D97-AF65-F5344CB8AC3E}">
        <p14:creationId xmlns:p14="http://schemas.microsoft.com/office/powerpoint/2010/main" val="423351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EE6032-6A64-924E-9DFD-B5342EA683F9}" type="slidenum">
              <a:rPr lang="en-US" smtClean="0"/>
              <a:t>26</a:t>
            </a:fld>
            <a:endParaRPr lang="en-US" dirty="0"/>
          </a:p>
        </p:txBody>
      </p:sp>
    </p:spTree>
    <p:extLst>
      <p:ext uri="{BB962C8B-B14F-4D97-AF65-F5344CB8AC3E}">
        <p14:creationId xmlns:p14="http://schemas.microsoft.com/office/powerpoint/2010/main" val="3595560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27</a:t>
            </a:fld>
            <a:endParaRPr lang="en-US" dirty="0"/>
          </a:p>
        </p:txBody>
      </p:sp>
    </p:spTree>
    <p:extLst>
      <p:ext uri="{BB962C8B-B14F-4D97-AF65-F5344CB8AC3E}">
        <p14:creationId xmlns:p14="http://schemas.microsoft.com/office/powerpoint/2010/main" val="1736554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EE6032-6A64-924E-9DFD-B5342EA683F9}" type="slidenum">
              <a:rPr lang="en-US" smtClean="0"/>
              <a:t>28</a:t>
            </a:fld>
            <a:endParaRPr lang="en-US" dirty="0"/>
          </a:p>
        </p:txBody>
      </p:sp>
    </p:spTree>
    <p:extLst>
      <p:ext uri="{BB962C8B-B14F-4D97-AF65-F5344CB8AC3E}">
        <p14:creationId xmlns:p14="http://schemas.microsoft.com/office/powerpoint/2010/main" val="3150090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EE6032-6A64-924E-9DFD-B5342EA683F9}" type="slidenum">
              <a:rPr lang="en-US" smtClean="0"/>
              <a:t>29</a:t>
            </a:fld>
            <a:endParaRPr lang="en-US" dirty="0"/>
          </a:p>
        </p:txBody>
      </p:sp>
    </p:spTree>
    <p:extLst>
      <p:ext uri="{BB962C8B-B14F-4D97-AF65-F5344CB8AC3E}">
        <p14:creationId xmlns:p14="http://schemas.microsoft.com/office/powerpoint/2010/main" val="361580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effectLst/>
            </a:endParaRPr>
          </a:p>
          <a:p>
            <a:endParaRPr lang="en-US" b="0" baseline="0" dirty="0">
              <a:effectLst/>
            </a:endParaRPr>
          </a:p>
        </p:txBody>
      </p:sp>
      <p:sp>
        <p:nvSpPr>
          <p:cNvPr id="4" name="Slide Number Placeholder 3"/>
          <p:cNvSpPr>
            <a:spLocks noGrp="1"/>
          </p:cNvSpPr>
          <p:nvPr>
            <p:ph type="sldNum" sz="quarter" idx="10"/>
          </p:nvPr>
        </p:nvSpPr>
        <p:spPr/>
        <p:txBody>
          <a:bodyPr/>
          <a:lstStyle/>
          <a:p>
            <a:fld id="{0AB0D197-C4D9-44CD-8703-22C26C1A67B9}" type="slidenum">
              <a:rPr lang="en-US" smtClean="0"/>
              <a:pPr/>
              <a:t>3</a:t>
            </a:fld>
            <a:endParaRPr lang="en-US" dirty="0"/>
          </a:p>
        </p:txBody>
      </p:sp>
    </p:spTree>
    <p:extLst>
      <p:ext uri="{BB962C8B-B14F-4D97-AF65-F5344CB8AC3E}">
        <p14:creationId xmlns:p14="http://schemas.microsoft.com/office/powerpoint/2010/main" val="4172705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30</a:t>
            </a:fld>
            <a:endParaRPr lang="en-US" dirty="0"/>
          </a:p>
        </p:txBody>
      </p:sp>
    </p:spTree>
    <p:extLst>
      <p:ext uri="{BB962C8B-B14F-4D97-AF65-F5344CB8AC3E}">
        <p14:creationId xmlns:p14="http://schemas.microsoft.com/office/powerpoint/2010/main" val="3160370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EE6032-6A64-924E-9DFD-B5342EA683F9}" type="slidenum">
              <a:rPr lang="en-US" smtClean="0"/>
              <a:t>31</a:t>
            </a:fld>
            <a:endParaRPr lang="en-US" dirty="0"/>
          </a:p>
        </p:txBody>
      </p:sp>
    </p:spTree>
    <p:extLst>
      <p:ext uri="{BB962C8B-B14F-4D97-AF65-F5344CB8AC3E}">
        <p14:creationId xmlns:p14="http://schemas.microsoft.com/office/powerpoint/2010/main" val="2277831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EE6032-6A64-924E-9DFD-B5342EA683F9}" type="slidenum">
              <a:rPr lang="en-US" smtClean="0"/>
              <a:t>32</a:t>
            </a:fld>
            <a:endParaRPr lang="en-US" dirty="0"/>
          </a:p>
        </p:txBody>
      </p:sp>
    </p:spTree>
    <p:extLst>
      <p:ext uri="{BB962C8B-B14F-4D97-AF65-F5344CB8AC3E}">
        <p14:creationId xmlns:p14="http://schemas.microsoft.com/office/powerpoint/2010/main" val="4192894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33</a:t>
            </a:fld>
            <a:endParaRPr lang="en-US" dirty="0"/>
          </a:p>
        </p:txBody>
      </p:sp>
    </p:spTree>
    <p:extLst>
      <p:ext uri="{BB962C8B-B14F-4D97-AF65-F5344CB8AC3E}">
        <p14:creationId xmlns:p14="http://schemas.microsoft.com/office/powerpoint/2010/main" val="3968228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8A262-BC25-E140-AAEE-DB00EA3DB372}" type="slidenum">
              <a:rPr lang="en-US" smtClean="0"/>
              <a:t>34</a:t>
            </a:fld>
            <a:endParaRPr lang="en-US" dirty="0"/>
          </a:p>
        </p:txBody>
      </p:sp>
    </p:spTree>
    <p:extLst>
      <p:ext uri="{BB962C8B-B14F-4D97-AF65-F5344CB8AC3E}">
        <p14:creationId xmlns:p14="http://schemas.microsoft.com/office/powerpoint/2010/main" val="2343673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8A262-BC25-E140-AAEE-DB00EA3DB372}" type="slidenum">
              <a:rPr lang="en-US" smtClean="0"/>
              <a:t>35</a:t>
            </a:fld>
            <a:endParaRPr lang="en-US" dirty="0"/>
          </a:p>
        </p:txBody>
      </p:sp>
    </p:spTree>
    <p:extLst>
      <p:ext uri="{BB962C8B-B14F-4D97-AF65-F5344CB8AC3E}">
        <p14:creationId xmlns:p14="http://schemas.microsoft.com/office/powerpoint/2010/main" val="151781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4</a:t>
            </a:fld>
            <a:endParaRPr lang="en-US" dirty="0"/>
          </a:p>
        </p:txBody>
      </p:sp>
    </p:spTree>
    <p:extLst>
      <p:ext uri="{BB962C8B-B14F-4D97-AF65-F5344CB8AC3E}">
        <p14:creationId xmlns:p14="http://schemas.microsoft.com/office/powerpoint/2010/main" val="60850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5</a:t>
            </a:fld>
            <a:endParaRPr lang="en-US" dirty="0"/>
          </a:p>
        </p:txBody>
      </p:sp>
    </p:spTree>
    <p:extLst>
      <p:ext uri="{BB962C8B-B14F-4D97-AF65-F5344CB8AC3E}">
        <p14:creationId xmlns:p14="http://schemas.microsoft.com/office/powerpoint/2010/main" val="2744123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6</a:t>
            </a:fld>
            <a:endParaRPr lang="en-US" dirty="0"/>
          </a:p>
        </p:txBody>
      </p:sp>
    </p:spTree>
    <p:extLst>
      <p:ext uri="{BB962C8B-B14F-4D97-AF65-F5344CB8AC3E}">
        <p14:creationId xmlns:p14="http://schemas.microsoft.com/office/powerpoint/2010/main" val="3775788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7</a:t>
            </a:fld>
            <a:endParaRPr lang="en-US" dirty="0"/>
          </a:p>
        </p:txBody>
      </p:sp>
    </p:spTree>
    <p:extLst>
      <p:ext uri="{BB962C8B-B14F-4D97-AF65-F5344CB8AC3E}">
        <p14:creationId xmlns:p14="http://schemas.microsoft.com/office/powerpoint/2010/main" val="2285618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8</a:t>
            </a:fld>
            <a:endParaRPr lang="en-US" dirty="0"/>
          </a:p>
        </p:txBody>
      </p:sp>
    </p:spTree>
    <p:extLst>
      <p:ext uri="{BB962C8B-B14F-4D97-AF65-F5344CB8AC3E}">
        <p14:creationId xmlns:p14="http://schemas.microsoft.com/office/powerpoint/2010/main" val="81646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E6032-6A64-924E-9DFD-B5342EA683F9}" type="slidenum">
              <a:rPr lang="en-US" smtClean="0"/>
              <a:t>9</a:t>
            </a:fld>
            <a:endParaRPr lang="en-US" dirty="0"/>
          </a:p>
        </p:txBody>
      </p:sp>
    </p:spTree>
    <p:extLst>
      <p:ext uri="{BB962C8B-B14F-4D97-AF65-F5344CB8AC3E}">
        <p14:creationId xmlns:p14="http://schemas.microsoft.com/office/powerpoint/2010/main" val="1014959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chart" Target="../charts/chart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chart" Target="../charts/chart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2A9538-5EF8-4BB4-8B1D-1FCFF1C56E89}"/>
              </a:ext>
            </a:extLst>
          </p:cNvPr>
          <p:cNvPicPr>
            <a:picLocks noChangeAspect="1"/>
          </p:cNvPicPr>
          <p:nvPr/>
        </p:nvPicPr>
        <p:blipFill rotWithShape="1">
          <a:blip r:embed="rId2">
            <a:extLst>
              <a:ext uri="{28A0092B-C50C-407E-A947-70E740481C1C}">
                <a14:useLocalDpi xmlns:a14="http://schemas.microsoft.com/office/drawing/2010/main" val="0"/>
              </a:ext>
            </a:extLst>
          </a:blip>
          <a:srcRect l="9868" t="29444" r="11184" b="20555"/>
          <a:stretch/>
        </p:blipFill>
        <p:spPr>
          <a:xfrm>
            <a:off x="0" y="-8389"/>
            <a:ext cx="9144000" cy="6858000"/>
          </a:xfrm>
          <a:prstGeom prst="rect">
            <a:avLst/>
          </a:prstGeom>
        </p:spPr>
      </p:pic>
      <p:sp>
        <p:nvSpPr>
          <p:cNvPr id="2" name="Title 1"/>
          <p:cNvSpPr>
            <a:spLocks noGrp="1"/>
          </p:cNvSpPr>
          <p:nvPr>
            <p:ph type="ctrTitle" hasCustomPrompt="1"/>
          </p:nvPr>
        </p:nvSpPr>
        <p:spPr>
          <a:xfrm>
            <a:off x="228600" y="228600"/>
            <a:ext cx="4343400" cy="1266918"/>
          </a:xfrm>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sz="6000" dirty="0">
                <a:latin typeface="Arial" panose="020B0604020202020204" pitchFamily="34" charset="0"/>
                <a:cs typeface="Arial" panose="020B0604020202020204" pitchFamily="34" charset="0"/>
              </a:rPr>
              <a:t>TITLE</a:t>
            </a:r>
            <a:endParaRPr lang="en-US" dirty="0"/>
          </a:p>
        </p:txBody>
      </p:sp>
      <p:sp>
        <p:nvSpPr>
          <p:cNvPr id="3" name="Subtitle 2"/>
          <p:cNvSpPr>
            <a:spLocks noGrp="1"/>
          </p:cNvSpPr>
          <p:nvPr>
            <p:ph type="subTitle" idx="1"/>
          </p:nvPr>
        </p:nvSpPr>
        <p:spPr>
          <a:xfrm>
            <a:off x="228600" y="1595106"/>
            <a:ext cx="5638800" cy="1757694"/>
          </a:xfrm>
        </p:spPr>
        <p:txBody>
          <a:bodyPr/>
          <a:lstStyle>
            <a:lvl1pPr marL="0" indent="0" algn="ctr">
              <a:buNone/>
              <a:defRPr sz="3200" baseline="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A3AFBC7-7F1F-41AC-9A3F-F3519996FD28}"/>
              </a:ext>
            </a:extLst>
          </p:cNvPr>
          <p:cNvSpPr>
            <a:spLocks noGrp="1"/>
          </p:cNvSpPr>
          <p:nvPr>
            <p:ph type="dt" sz="half" idx="10"/>
          </p:nvPr>
        </p:nvSpPr>
        <p:spPr>
          <a:xfrm>
            <a:off x="7543800" y="228600"/>
            <a:ext cx="1143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fld id="{C9D06F26-1E8C-E243-935A-79A678F40B68}" type="datetimeFigureOut">
              <a:rPr lang="en-US" smtClean="0"/>
              <a:t>5/19/2021</a:t>
            </a:fld>
            <a:endParaRPr lang="en-US" dirty="0"/>
          </a:p>
        </p:txBody>
      </p:sp>
      <p:sp>
        <p:nvSpPr>
          <p:cNvPr id="5" name="Footer Placeholder 4">
            <a:extLst>
              <a:ext uri="{FF2B5EF4-FFF2-40B4-BE49-F238E27FC236}">
                <a16:creationId xmlns:a16="http://schemas.microsoft.com/office/drawing/2014/main" id="{C4AD2470-4DCB-411D-A134-3CA500AEB6CC}"/>
              </a:ext>
            </a:extLst>
          </p:cNvPr>
          <p:cNvSpPr>
            <a:spLocks noGrp="1"/>
          </p:cNvSpPr>
          <p:nvPr>
            <p:ph type="ftr" sz="quarter" idx="11"/>
          </p:nvPr>
        </p:nvSpPr>
        <p:spPr>
          <a:xfrm>
            <a:off x="457200" y="6356350"/>
            <a:ext cx="55626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AC1D4C4D-FAE3-4BD3-B6E3-4282DF608336}"/>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7DC95416-9BB2-C249-8CC7-B505FB5CF9F7}" type="slidenum">
              <a:rPr lang="en-US" smtClean="0"/>
              <a:t>‹#›</a:t>
            </a:fld>
            <a:endParaRPr lang="en-US" dirty="0"/>
          </a:p>
        </p:txBody>
      </p:sp>
      <p:pic>
        <p:nvPicPr>
          <p:cNvPr id="8" name="Picture 7">
            <a:extLst>
              <a:ext uri="{FF2B5EF4-FFF2-40B4-BE49-F238E27FC236}">
                <a16:creationId xmlns:a16="http://schemas.microsoft.com/office/drawing/2014/main" id="{87993F12-18E6-4408-B524-04134C3D7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375" y="3429000"/>
            <a:ext cx="1226825" cy="3196755"/>
          </a:xfrm>
          <a:prstGeom prst="rect">
            <a:avLst/>
          </a:prstGeom>
        </p:spPr>
      </p:pic>
    </p:spTree>
    <p:extLst>
      <p:ext uri="{BB962C8B-B14F-4D97-AF65-F5344CB8AC3E}">
        <p14:creationId xmlns:p14="http://schemas.microsoft.com/office/powerpoint/2010/main" val="20382286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BCC3C-7572-407B-8549-3D17BFEEA222}"/>
              </a:ext>
            </a:extLst>
          </p:cNvPr>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colorTemperature colorTemp="6682"/>
                    </a14:imgEffect>
                    <a14:imgEffect>
                      <a14:saturation sat="0"/>
                    </a14:imgEffect>
                    <a14:imgEffect>
                      <a14:brightnessContrast bright="-10000" contrast="7000"/>
                    </a14:imgEffect>
                  </a14:imgLayer>
                </a14:imgProps>
              </a:ex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2" name="Date Placeholder 3">
            <a:extLst>
              <a:ext uri="{FF2B5EF4-FFF2-40B4-BE49-F238E27FC236}">
                <a16:creationId xmlns:a16="http://schemas.microsoft.com/office/drawing/2014/main" id="{C994CB81-6759-4D49-AFC7-0C42231E2F49}"/>
              </a:ext>
            </a:extLst>
          </p:cNvPr>
          <p:cNvSpPr>
            <a:spLocks noGrp="1"/>
          </p:cNvSpPr>
          <p:nvPr>
            <p:ph type="dt" sz="half" idx="10"/>
          </p:nvPr>
        </p:nvSpPr>
        <p:spPr>
          <a:xfrm>
            <a:off x="7543800" y="381000"/>
            <a:ext cx="1143000" cy="365125"/>
          </a:xfrm>
        </p:spPr>
        <p:txBody>
          <a:bodyPr/>
          <a:lstStyle>
            <a:lvl1pPr algn="r">
              <a:defRPr/>
            </a:lvl1pPr>
          </a:lstStyle>
          <a:p>
            <a:fld id="{C9D06F26-1E8C-E243-935A-79A678F40B68}" type="datetimeFigureOut">
              <a:rPr lang="en-US" smtClean="0"/>
              <a:t>5/19/2021</a:t>
            </a:fld>
            <a:endParaRPr lang="en-US" dirty="0"/>
          </a:p>
        </p:txBody>
      </p:sp>
      <p:sp>
        <p:nvSpPr>
          <p:cNvPr id="3" name="Footer Placeholder 4">
            <a:extLst>
              <a:ext uri="{FF2B5EF4-FFF2-40B4-BE49-F238E27FC236}">
                <a16:creationId xmlns:a16="http://schemas.microsoft.com/office/drawing/2014/main" id="{8730F103-F462-49F9-BD5B-1640FE53B9DA}"/>
              </a:ext>
            </a:extLst>
          </p:cNvPr>
          <p:cNvSpPr>
            <a:spLocks noGrp="1"/>
          </p:cNvSpPr>
          <p:nvPr>
            <p:ph type="ftr" sz="quarter" idx="11"/>
          </p:nvPr>
        </p:nvSpPr>
        <p:spPr>
          <a:xfrm>
            <a:off x="533400" y="6356350"/>
            <a:ext cx="5486400" cy="365125"/>
          </a:xfrm>
        </p:spPr>
        <p:txBody>
          <a:bodyPr/>
          <a:lstStyle>
            <a:lvl1pPr>
              <a:defRPr/>
            </a:lvl1pPr>
          </a:lstStyle>
          <a:p>
            <a:endParaRPr lang="en-US" dirty="0"/>
          </a:p>
        </p:txBody>
      </p:sp>
      <p:sp>
        <p:nvSpPr>
          <p:cNvPr id="4" name="Slide Number Placeholder 5">
            <a:extLst>
              <a:ext uri="{FF2B5EF4-FFF2-40B4-BE49-F238E27FC236}">
                <a16:creationId xmlns:a16="http://schemas.microsoft.com/office/drawing/2014/main" id="{B3DAC21A-37D2-483E-B51D-2A87BADF826E}"/>
              </a:ext>
            </a:extLst>
          </p:cNvPr>
          <p:cNvSpPr>
            <a:spLocks noGrp="1"/>
          </p:cNvSpPr>
          <p:nvPr>
            <p:ph type="sldNum" sz="quarter" idx="12"/>
          </p:nvPr>
        </p:nvSpPr>
        <p:spPr/>
        <p:txBody>
          <a:bodyPr/>
          <a:lstStyle>
            <a:lvl1pPr>
              <a:defRPr/>
            </a:lvl1pPr>
          </a:lstStyle>
          <a:p>
            <a:fld id="{7DC95416-9BB2-C249-8CC7-B505FB5CF9F7}" type="slidenum">
              <a:rPr lang="en-US" smtClean="0"/>
              <a:t>‹#›</a:t>
            </a:fld>
            <a:endParaRPr lang="en-US" dirty="0"/>
          </a:p>
        </p:txBody>
      </p:sp>
      <p:pic>
        <p:nvPicPr>
          <p:cNvPr id="7" name="Picture 6">
            <a:extLst>
              <a:ext uri="{FF2B5EF4-FFF2-40B4-BE49-F238E27FC236}">
                <a16:creationId xmlns:a16="http://schemas.microsoft.com/office/drawing/2014/main" id="{0394D5B1-69BF-4F2B-8977-0A05BEEC3B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347062"/>
            <a:ext cx="1905000" cy="1024538"/>
          </a:xfrm>
          <a:prstGeom prst="rect">
            <a:avLst/>
          </a:prstGeom>
        </p:spPr>
      </p:pic>
    </p:spTree>
    <p:extLst>
      <p:ext uri="{BB962C8B-B14F-4D97-AF65-F5344CB8AC3E}">
        <p14:creationId xmlns:p14="http://schemas.microsoft.com/office/powerpoint/2010/main" val="25763384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E3C4CF-422B-4302-9C2C-233A3DF2321D}"/>
              </a:ext>
            </a:extLst>
          </p:cNvPr>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5000" contrast="5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baseline="0">
                <a:solidFill>
                  <a:srgbClr val="E0262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3816350" cy="5853113"/>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23423FF-B7FB-42AA-BC5F-D4708D6E6205}"/>
              </a:ext>
            </a:extLst>
          </p:cNvPr>
          <p:cNvSpPr>
            <a:spLocks noGrp="1"/>
          </p:cNvSpPr>
          <p:nvPr>
            <p:ph type="dt" sz="half" idx="10"/>
          </p:nvPr>
        </p:nvSpPr>
        <p:spPr>
          <a:xfrm>
            <a:off x="7543800" y="366712"/>
            <a:ext cx="1143000" cy="365125"/>
          </a:xfrm>
        </p:spPr>
        <p:txBody>
          <a:bodyPr/>
          <a:lstStyle>
            <a:lvl1pPr algn="r">
              <a:defRPr/>
            </a:lvl1pPr>
          </a:lstStyle>
          <a:p>
            <a:fld id="{C9D06F26-1E8C-E243-935A-79A678F40B68}" type="datetimeFigureOut">
              <a:rPr lang="en-US" smtClean="0"/>
              <a:t>5/19/2021</a:t>
            </a:fld>
            <a:endParaRPr lang="en-US" dirty="0"/>
          </a:p>
        </p:txBody>
      </p:sp>
      <p:sp>
        <p:nvSpPr>
          <p:cNvPr id="6" name="Footer Placeholder 4">
            <a:extLst>
              <a:ext uri="{FF2B5EF4-FFF2-40B4-BE49-F238E27FC236}">
                <a16:creationId xmlns:a16="http://schemas.microsoft.com/office/drawing/2014/main" id="{D597CE16-3B8A-4A9C-883A-B6422300567F}"/>
              </a:ext>
            </a:extLst>
          </p:cNvPr>
          <p:cNvSpPr>
            <a:spLocks noGrp="1"/>
          </p:cNvSpPr>
          <p:nvPr>
            <p:ph type="ftr" sz="quarter" idx="11"/>
          </p:nvPr>
        </p:nvSpPr>
        <p:spPr>
          <a:xfrm>
            <a:off x="457200" y="6356350"/>
            <a:ext cx="5562600" cy="365125"/>
          </a:xfrm>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D8C27BC0-7CE8-4845-871B-71F10146F87B}"/>
              </a:ext>
            </a:extLst>
          </p:cNvPr>
          <p:cNvSpPr>
            <a:spLocks noGrp="1"/>
          </p:cNvSpPr>
          <p:nvPr>
            <p:ph type="sldNum" sz="quarter" idx="12"/>
          </p:nvPr>
        </p:nvSpPr>
        <p:spPr/>
        <p:txBody>
          <a:bodyPr/>
          <a:lstStyle>
            <a:lvl1pPr>
              <a:defRPr/>
            </a:lvl1pPr>
          </a:lstStyle>
          <a:p>
            <a:fld id="{7DC95416-9BB2-C249-8CC7-B505FB5CF9F7}" type="slidenum">
              <a:rPr lang="en-US" smtClean="0"/>
              <a:t>‹#›</a:t>
            </a:fld>
            <a:endParaRPr lang="en-US" dirty="0"/>
          </a:p>
        </p:txBody>
      </p:sp>
      <p:pic>
        <p:nvPicPr>
          <p:cNvPr id="10" name="Picture 9">
            <a:extLst>
              <a:ext uri="{FF2B5EF4-FFF2-40B4-BE49-F238E27FC236}">
                <a16:creationId xmlns:a16="http://schemas.microsoft.com/office/drawing/2014/main" id="{D847396B-5D0C-426C-A633-0F5E05C27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Tree>
    <p:extLst>
      <p:ext uri="{BB962C8B-B14F-4D97-AF65-F5344CB8AC3E}">
        <p14:creationId xmlns:p14="http://schemas.microsoft.com/office/powerpoint/2010/main" val="38127669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AB56A3-D395-4683-9B52-6390560ADEB1}"/>
              </a:ext>
            </a:extLst>
          </p:cNvPr>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45000" contrast="21000"/>
                    </a14:imgEffect>
                  </a14:imgLayer>
                </a14:imgProps>
              </a:ex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solidFill>
                  <a:srgbClr val="E0262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0714A5F-BA8C-4B10-955B-6AF43B31983B}"/>
              </a:ext>
            </a:extLst>
          </p:cNvPr>
          <p:cNvSpPr>
            <a:spLocks noGrp="1"/>
          </p:cNvSpPr>
          <p:nvPr>
            <p:ph type="dt" sz="half" idx="10"/>
          </p:nvPr>
        </p:nvSpPr>
        <p:spPr>
          <a:xfrm>
            <a:off x="7467600" y="357187"/>
            <a:ext cx="1219200" cy="365125"/>
          </a:xfrm>
        </p:spPr>
        <p:txBody>
          <a:bodyPr/>
          <a:lstStyle>
            <a:lvl1pPr algn="r">
              <a:defRPr/>
            </a:lvl1pPr>
          </a:lstStyle>
          <a:p>
            <a:fld id="{C9D06F26-1E8C-E243-935A-79A678F40B68}" type="datetimeFigureOut">
              <a:rPr lang="en-US" smtClean="0"/>
              <a:t>5/19/2021</a:t>
            </a:fld>
            <a:endParaRPr lang="en-US" dirty="0"/>
          </a:p>
        </p:txBody>
      </p:sp>
      <p:sp>
        <p:nvSpPr>
          <p:cNvPr id="6" name="Footer Placeholder 4">
            <a:extLst>
              <a:ext uri="{FF2B5EF4-FFF2-40B4-BE49-F238E27FC236}">
                <a16:creationId xmlns:a16="http://schemas.microsoft.com/office/drawing/2014/main" id="{DA763036-EED3-4E4C-B92F-5489873193D7}"/>
              </a:ext>
            </a:extLst>
          </p:cNvPr>
          <p:cNvSpPr>
            <a:spLocks noGrp="1"/>
          </p:cNvSpPr>
          <p:nvPr>
            <p:ph type="ftr" sz="quarter" idx="11"/>
          </p:nvPr>
        </p:nvSpPr>
        <p:spPr>
          <a:xfrm>
            <a:off x="457200" y="6356350"/>
            <a:ext cx="5562600" cy="365125"/>
          </a:xfrm>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9C57B957-59C1-46AD-AA5B-1799645589EC}"/>
              </a:ext>
            </a:extLst>
          </p:cNvPr>
          <p:cNvSpPr>
            <a:spLocks noGrp="1"/>
          </p:cNvSpPr>
          <p:nvPr>
            <p:ph type="sldNum" sz="quarter" idx="12"/>
          </p:nvPr>
        </p:nvSpPr>
        <p:spPr/>
        <p:txBody>
          <a:bodyPr/>
          <a:lstStyle>
            <a:lvl1pPr>
              <a:defRPr/>
            </a:lvl1pPr>
          </a:lstStyle>
          <a:p>
            <a:fld id="{7DC95416-9BB2-C249-8CC7-B505FB5CF9F7}" type="slidenum">
              <a:rPr lang="en-US" smtClean="0"/>
              <a:t>‹#›</a:t>
            </a:fld>
            <a:endParaRPr lang="en-US" dirty="0"/>
          </a:p>
        </p:txBody>
      </p:sp>
      <p:pic>
        <p:nvPicPr>
          <p:cNvPr id="11" name="Picture 10">
            <a:extLst>
              <a:ext uri="{FF2B5EF4-FFF2-40B4-BE49-F238E27FC236}">
                <a16:creationId xmlns:a16="http://schemas.microsoft.com/office/drawing/2014/main" id="{51698A4A-FE8F-41D5-8454-7D47895D5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Tree>
    <p:extLst>
      <p:ext uri="{BB962C8B-B14F-4D97-AF65-F5344CB8AC3E}">
        <p14:creationId xmlns:p14="http://schemas.microsoft.com/office/powerpoint/2010/main" val="15982345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AB56A3-D395-4683-9B52-6390560ADEB1}"/>
              </a:ext>
            </a:extLst>
          </p:cNvPr>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45000" contrast="21000"/>
                    </a14:imgEffect>
                  </a14:imgLayer>
                </a14:imgProps>
              </a:ex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2" name="Title 1"/>
          <p:cNvSpPr>
            <a:spLocks noGrp="1"/>
          </p:cNvSpPr>
          <p:nvPr>
            <p:ph type="title"/>
          </p:nvPr>
        </p:nvSpPr>
        <p:spPr>
          <a:xfrm>
            <a:off x="1126066" y="4800600"/>
            <a:ext cx="6341534" cy="566738"/>
          </a:xfrm>
        </p:spPr>
        <p:txBody>
          <a:bodyPr anchor="b"/>
          <a:lstStyle>
            <a:lvl1pPr algn="l">
              <a:defRPr sz="2000" b="1">
                <a:solidFill>
                  <a:srgbClr val="E02625"/>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126066" y="5367338"/>
            <a:ext cx="6341534" cy="804862"/>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0714A5F-BA8C-4B10-955B-6AF43B31983B}"/>
              </a:ext>
            </a:extLst>
          </p:cNvPr>
          <p:cNvSpPr>
            <a:spLocks noGrp="1"/>
          </p:cNvSpPr>
          <p:nvPr>
            <p:ph type="dt" sz="half" idx="10"/>
          </p:nvPr>
        </p:nvSpPr>
        <p:spPr>
          <a:xfrm>
            <a:off x="7467600" y="357187"/>
            <a:ext cx="1219200" cy="365125"/>
          </a:xfrm>
        </p:spPr>
        <p:txBody>
          <a:bodyPr/>
          <a:lstStyle>
            <a:lvl1pPr algn="r">
              <a:defRPr/>
            </a:lvl1pPr>
          </a:lstStyle>
          <a:p>
            <a:fld id="{C9D06F26-1E8C-E243-935A-79A678F40B68}" type="datetimeFigureOut">
              <a:rPr lang="en-US" smtClean="0"/>
              <a:t>5/19/2021</a:t>
            </a:fld>
            <a:endParaRPr lang="en-US" dirty="0"/>
          </a:p>
        </p:txBody>
      </p:sp>
      <p:sp>
        <p:nvSpPr>
          <p:cNvPr id="6" name="Footer Placeholder 4">
            <a:extLst>
              <a:ext uri="{FF2B5EF4-FFF2-40B4-BE49-F238E27FC236}">
                <a16:creationId xmlns:a16="http://schemas.microsoft.com/office/drawing/2014/main" id="{DA763036-EED3-4E4C-B92F-5489873193D7}"/>
              </a:ext>
            </a:extLst>
          </p:cNvPr>
          <p:cNvSpPr>
            <a:spLocks noGrp="1"/>
          </p:cNvSpPr>
          <p:nvPr>
            <p:ph type="ftr" sz="quarter" idx="11"/>
          </p:nvPr>
        </p:nvSpPr>
        <p:spPr>
          <a:xfrm>
            <a:off x="457200" y="6356350"/>
            <a:ext cx="5562600" cy="365125"/>
          </a:xfrm>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9C57B957-59C1-46AD-AA5B-1799645589EC}"/>
              </a:ext>
            </a:extLst>
          </p:cNvPr>
          <p:cNvSpPr>
            <a:spLocks noGrp="1"/>
          </p:cNvSpPr>
          <p:nvPr>
            <p:ph type="sldNum" sz="quarter" idx="12"/>
          </p:nvPr>
        </p:nvSpPr>
        <p:spPr/>
        <p:txBody>
          <a:bodyPr/>
          <a:lstStyle>
            <a:lvl1pPr>
              <a:defRPr/>
            </a:lvl1pPr>
          </a:lstStyle>
          <a:p>
            <a:fld id="{7DC95416-9BB2-C249-8CC7-B505FB5CF9F7}" type="slidenum">
              <a:rPr lang="en-US" smtClean="0"/>
              <a:t>‹#›</a:t>
            </a:fld>
            <a:endParaRPr lang="en-US" dirty="0"/>
          </a:p>
        </p:txBody>
      </p:sp>
      <p:pic>
        <p:nvPicPr>
          <p:cNvPr id="11" name="Picture 10">
            <a:extLst>
              <a:ext uri="{FF2B5EF4-FFF2-40B4-BE49-F238E27FC236}">
                <a16:creationId xmlns:a16="http://schemas.microsoft.com/office/drawing/2014/main" id="{3F66FB0B-AE46-45E4-94ED-37672D125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
        <p:nvSpPr>
          <p:cNvPr id="10" name="Media Placeholder 12">
            <a:extLst>
              <a:ext uri="{FF2B5EF4-FFF2-40B4-BE49-F238E27FC236}">
                <a16:creationId xmlns:a16="http://schemas.microsoft.com/office/drawing/2014/main" id="{3FB0F2B2-057D-42B4-AAA9-48F6EC61D550}"/>
              </a:ext>
            </a:extLst>
          </p:cNvPr>
          <p:cNvSpPr>
            <a:spLocks noGrp="1"/>
          </p:cNvSpPr>
          <p:nvPr>
            <p:ph type="media" sz="quarter" idx="13"/>
          </p:nvPr>
        </p:nvSpPr>
        <p:spPr>
          <a:xfrm>
            <a:off x="1125538" y="1143000"/>
            <a:ext cx="6341534" cy="3429000"/>
          </a:xfrm>
        </p:spPr>
        <p:txBody>
          <a:bodyPr/>
          <a:lstStyle/>
          <a:p>
            <a:r>
              <a:rPr lang="en-US"/>
              <a:t>Click icon to add media</a:t>
            </a:r>
          </a:p>
        </p:txBody>
      </p:sp>
      <p:sp>
        <p:nvSpPr>
          <p:cNvPr id="3" name="Rectangle 2">
            <a:extLst>
              <a:ext uri="{FF2B5EF4-FFF2-40B4-BE49-F238E27FC236}">
                <a16:creationId xmlns:a16="http://schemas.microsoft.com/office/drawing/2014/main" id="{EBC58E2C-E7C8-4F0B-8680-DB3D190C3781}"/>
              </a:ext>
            </a:extLst>
          </p:cNvPr>
          <p:cNvSpPr/>
          <p:nvPr/>
        </p:nvSpPr>
        <p:spPr>
          <a:xfrm>
            <a:off x="1126066" y="1143000"/>
            <a:ext cx="6341534"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0235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300F22-5009-40CB-A807-70A8F5A77F79}"/>
              </a:ext>
            </a:extLst>
          </p:cNvPr>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5000" contrast="3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rot="5400000">
            <a:off x="-2720976" y="2857500"/>
            <a:ext cx="6584952" cy="1143000"/>
          </a:xfrm>
        </p:spPr>
        <p:txBody>
          <a:bodyPr/>
          <a:lstStyle/>
          <a:p>
            <a:r>
              <a:rPr lang="en-US" dirty="0"/>
              <a:t>Master title</a:t>
            </a:r>
          </a:p>
        </p:txBody>
      </p:sp>
      <p:sp>
        <p:nvSpPr>
          <p:cNvPr id="4" name="Date Placeholder 3">
            <a:extLst>
              <a:ext uri="{FF2B5EF4-FFF2-40B4-BE49-F238E27FC236}">
                <a16:creationId xmlns:a16="http://schemas.microsoft.com/office/drawing/2014/main" id="{6747E44B-B8AA-4783-8708-5FAE0DB5626B}"/>
              </a:ext>
            </a:extLst>
          </p:cNvPr>
          <p:cNvSpPr>
            <a:spLocks noGrp="1"/>
          </p:cNvSpPr>
          <p:nvPr>
            <p:ph type="dt" sz="half" idx="10"/>
          </p:nvPr>
        </p:nvSpPr>
        <p:spPr>
          <a:xfrm>
            <a:off x="7545181" y="317154"/>
            <a:ext cx="1143003" cy="365125"/>
          </a:xfrm>
        </p:spPr>
        <p:txBody>
          <a:bodyPr/>
          <a:lstStyle>
            <a:lvl1pPr algn="r">
              <a:defRPr/>
            </a:lvl1pPr>
          </a:lstStyle>
          <a:p>
            <a:fld id="{C9D06F26-1E8C-E243-935A-79A678F40B68}" type="datetimeFigureOut">
              <a:rPr lang="en-US" smtClean="0"/>
              <a:t>5/19/2021</a:t>
            </a:fld>
            <a:endParaRPr lang="en-US" dirty="0"/>
          </a:p>
        </p:txBody>
      </p:sp>
      <p:sp>
        <p:nvSpPr>
          <p:cNvPr id="5" name="Footer Placeholder 4">
            <a:extLst>
              <a:ext uri="{FF2B5EF4-FFF2-40B4-BE49-F238E27FC236}">
                <a16:creationId xmlns:a16="http://schemas.microsoft.com/office/drawing/2014/main" id="{98799EEE-40D1-4953-A47D-BFDC83DF79E9}"/>
              </a:ext>
            </a:extLst>
          </p:cNvPr>
          <p:cNvSpPr>
            <a:spLocks noGrp="1"/>
          </p:cNvSpPr>
          <p:nvPr>
            <p:ph type="ftr" sz="quarter" idx="11"/>
          </p:nvPr>
        </p:nvSpPr>
        <p:spPr>
          <a:xfrm>
            <a:off x="1598819" y="6356350"/>
            <a:ext cx="4420981" cy="365125"/>
          </a:xfrm>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794C1007-31A2-49C0-BF34-A4268DE4E651}"/>
              </a:ext>
            </a:extLst>
          </p:cNvPr>
          <p:cNvSpPr>
            <a:spLocks noGrp="1"/>
          </p:cNvSpPr>
          <p:nvPr>
            <p:ph type="sldNum" sz="quarter" idx="12"/>
          </p:nvPr>
        </p:nvSpPr>
        <p:spPr/>
        <p:txBody>
          <a:bodyPr/>
          <a:lstStyle>
            <a:lvl1pPr>
              <a:defRPr/>
            </a:lvl1pPr>
          </a:lstStyle>
          <a:p>
            <a:fld id="{7DC95416-9BB2-C249-8CC7-B505FB5CF9F7}" type="slidenum">
              <a:rPr lang="en-US" smtClean="0"/>
              <a:t>‹#›</a:t>
            </a:fld>
            <a:endParaRPr lang="en-US" dirty="0"/>
          </a:p>
        </p:txBody>
      </p:sp>
      <p:graphicFrame>
        <p:nvGraphicFramePr>
          <p:cNvPr id="12" name="Chart 11">
            <a:extLst>
              <a:ext uri="{FF2B5EF4-FFF2-40B4-BE49-F238E27FC236}">
                <a16:creationId xmlns:a16="http://schemas.microsoft.com/office/drawing/2014/main" id="{87B3AA06-2F0C-413C-8C45-78881D6AF42D}"/>
              </a:ext>
            </a:extLst>
          </p:cNvPr>
          <p:cNvGraphicFramePr/>
          <p:nvPr>
            <p:extLst>
              <p:ext uri="{D42A27DB-BD31-4B8C-83A1-F6EECF244321}">
                <p14:modId xmlns:p14="http://schemas.microsoft.com/office/powerpoint/2010/main" val="380827725"/>
              </p:ext>
            </p:extLst>
          </p:nvPr>
        </p:nvGraphicFramePr>
        <p:xfrm>
          <a:off x="1524000" y="1219200"/>
          <a:ext cx="5867400" cy="4064000"/>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6EDC47A5-03A0-41C1-AE36-EEF4FAC27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Tree>
    <p:extLst>
      <p:ext uri="{BB962C8B-B14F-4D97-AF65-F5344CB8AC3E}">
        <p14:creationId xmlns:p14="http://schemas.microsoft.com/office/powerpoint/2010/main" val="8673251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300F22-5009-40CB-A807-70A8F5A77F79}"/>
              </a:ext>
            </a:extLst>
          </p:cNvPr>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5000" contrast="3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rot="5400000">
            <a:off x="-2720976" y="2857500"/>
            <a:ext cx="6584952" cy="1143000"/>
          </a:xfrm>
        </p:spPr>
        <p:txBody>
          <a:bodyPr/>
          <a:lstStyle/>
          <a:p>
            <a:r>
              <a:rPr lang="en-US" dirty="0"/>
              <a:t>Master title</a:t>
            </a:r>
          </a:p>
        </p:txBody>
      </p:sp>
      <p:sp>
        <p:nvSpPr>
          <p:cNvPr id="4" name="Date Placeholder 3">
            <a:extLst>
              <a:ext uri="{FF2B5EF4-FFF2-40B4-BE49-F238E27FC236}">
                <a16:creationId xmlns:a16="http://schemas.microsoft.com/office/drawing/2014/main" id="{6747E44B-B8AA-4783-8708-5FAE0DB5626B}"/>
              </a:ext>
            </a:extLst>
          </p:cNvPr>
          <p:cNvSpPr>
            <a:spLocks noGrp="1"/>
          </p:cNvSpPr>
          <p:nvPr>
            <p:ph type="dt" sz="half" idx="10"/>
          </p:nvPr>
        </p:nvSpPr>
        <p:spPr>
          <a:xfrm>
            <a:off x="7545181" y="317154"/>
            <a:ext cx="1143003" cy="365125"/>
          </a:xfrm>
        </p:spPr>
        <p:txBody>
          <a:bodyPr/>
          <a:lstStyle>
            <a:lvl1pPr algn="r">
              <a:defRPr/>
            </a:lvl1pPr>
          </a:lstStyle>
          <a:p>
            <a:fld id="{C9D06F26-1E8C-E243-935A-79A678F40B68}" type="datetimeFigureOut">
              <a:rPr lang="en-US" smtClean="0"/>
              <a:t>5/19/2021</a:t>
            </a:fld>
            <a:endParaRPr lang="en-US" dirty="0"/>
          </a:p>
        </p:txBody>
      </p:sp>
      <p:sp>
        <p:nvSpPr>
          <p:cNvPr id="5" name="Footer Placeholder 4">
            <a:extLst>
              <a:ext uri="{FF2B5EF4-FFF2-40B4-BE49-F238E27FC236}">
                <a16:creationId xmlns:a16="http://schemas.microsoft.com/office/drawing/2014/main" id="{98799EEE-40D1-4953-A47D-BFDC83DF79E9}"/>
              </a:ext>
            </a:extLst>
          </p:cNvPr>
          <p:cNvSpPr>
            <a:spLocks noGrp="1"/>
          </p:cNvSpPr>
          <p:nvPr>
            <p:ph type="ftr" sz="quarter" idx="11"/>
          </p:nvPr>
        </p:nvSpPr>
        <p:spPr>
          <a:xfrm>
            <a:off x="1598819" y="6356350"/>
            <a:ext cx="4420981" cy="365125"/>
          </a:xfrm>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794C1007-31A2-49C0-BF34-A4268DE4E651}"/>
              </a:ext>
            </a:extLst>
          </p:cNvPr>
          <p:cNvSpPr>
            <a:spLocks noGrp="1"/>
          </p:cNvSpPr>
          <p:nvPr>
            <p:ph type="sldNum" sz="quarter" idx="12"/>
          </p:nvPr>
        </p:nvSpPr>
        <p:spPr/>
        <p:txBody>
          <a:bodyPr/>
          <a:lstStyle>
            <a:lvl1pPr>
              <a:defRPr/>
            </a:lvl1pPr>
          </a:lstStyle>
          <a:p>
            <a:fld id="{7DC95416-9BB2-C249-8CC7-B505FB5CF9F7}" type="slidenum">
              <a:rPr lang="en-US" smtClean="0"/>
              <a:t>‹#›</a:t>
            </a:fld>
            <a:endParaRPr lang="en-US" dirty="0"/>
          </a:p>
        </p:txBody>
      </p:sp>
      <p:graphicFrame>
        <p:nvGraphicFramePr>
          <p:cNvPr id="10" name="Chart 9">
            <a:extLst>
              <a:ext uri="{FF2B5EF4-FFF2-40B4-BE49-F238E27FC236}">
                <a16:creationId xmlns:a16="http://schemas.microsoft.com/office/drawing/2014/main" id="{6E813A55-ACDF-4C56-B493-97F941DD8ABA}"/>
              </a:ext>
            </a:extLst>
          </p:cNvPr>
          <p:cNvGraphicFramePr/>
          <p:nvPr>
            <p:extLst>
              <p:ext uri="{D42A27DB-BD31-4B8C-83A1-F6EECF244321}">
                <p14:modId xmlns:p14="http://schemas.microsoft.com/office/powerpoint/2010/main" val="2865106410"/>
              </p:ext>
            </p:extLst>
          </p:nvPr>
        </p:nvGraphicFramePr>
        <p:xfrm>
          <a:off x="1524000" y="1092200"/>
          <a:ext cx="6400800" cy="4470400"/>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a:extLst>
              <a:ext uri="{FF2B5EF4-FFF2-40B4-BE49-F238E27FC236}">
                <a16:creationId xmlns:a16="http://schemas.microsoft.com/office/drawing/2014/main" id="{8FCE375A-B9DA-4BEE-ACBC-43290D7B9B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Tree>
    <p:extLst>
      <p:ext uri="{BB962C8B-B14F-4D97-AF65-F5344CB8AC3E}">
        <p14:creationId xmlns:p14="http://schemas.microsoft.com/office/powerpoint/2010/main" val="11994862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B7711-E475-4ED6-96B0-786E1F9DE63C}"/>
              </a:ext>
            </a:extLst>
          </p:cNvPr>
          <p:cNvSpPr>
            <a:spLocks noGrp="1"/>
          </p:cNvSpPr>
          <p:nvPr>
            <p:ph type="dt" sz="half" idx="10"/>
          </p:nvPr>
        </p:nvSpPr>
        <p:spPr/>
        <p:txBody>
          <a:bodyPr/>
          <a:lstStyle>
            <a:lvl1pPr>
              <a:defRPr/>
            </a:lvl1pPr>
          </a:lstStyle>
          <a:p>
            <a:fld id="{C9D06F26-1E8C-E243-935A-79A678F40B68}" type="datetimeFigureOut">
              <a:rPr lang="en-US" smtClean="0"/>
              <a:t>5/19/2021</a:t>
            </a:fld>
            <a:endParaRPr lang="en-US" dirty="0"/>
          </a:p>
        </p:txBody>
      </p:sp>
      <p:sp>
        <p:nvSpPr>
          <p:cNvPr id="5" name="Footer Placeholder 4">
            <a:extLst>
              <a:ext uri="{FF2B5EF4-FFF2-40B4-BE49-F238E27FC236}">
                <a16:creationId xmlns:a16="http://schemas.microsoft.com/office/drawing/2014/main" id="{6C9285DB-C06A-4363-BF5A-52B11CB24B4F}"/>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5C9003A0-2DE0-4FA7-AEAC-90965C8DB699}"/>
              </a:ext>
            </a:extLst>
          </p:cNvPr>
          <p:cNvSpPr>
            <a:spLocks noGrp="1"/>
          </p:cNvSpPr>
          <p:nvPr>
            <p:ph type="sldNum" sz="quarter" idx="12"/>
          </p:nvPr>
        </p:nvSpPr>
        <p:spPr/>
        <p:txBody>
          <a:bodyPr/>
          <a:lstStyle>
            <a:lvl1pPr>
              <a:defRPr/>
            </a:lvl1pPr>
          </a:lstStyle>
          <a:p>
            <a:fld id="{7DC95416-9BB2-C249-8CC7-B505FB5CF9F7}" type="slidenum">
              <a:rPr lang="en-US" smtClean="0"/>
              <a:t>‹#›</a:t>
            </a:fld>
            <a:endParaRPr lang="en-US" dirty="0"/>
          </a:p>
        </p:txBody>
      </p:sp>
    </p:spTree>
    <p:extLst>
      <p:ext uri="{BB962C8B-B14F-4D97-AF65-F5344CB8AC3E}">
        <p14:creationId xmlns:p14="http://schemas.microsoft.com/office/powerpoint/2010/main" val="500716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896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2A9538-5EF8-4BB4-8B1D-1FCFF1C56E89}"/>
              </a:ext>
            </a:extLst>
          </p:cNvPr>
          <p:cNvPicPr>
            <a:picLocks noChangeAspect="1"/>
          </p:cNvPicPr>
          <p:nvPr/>
        </p:nvPicPr>
        <p:blipFill rotWithShape="1">
          <a:blip r:embed="rId2">
            <a:extLst>
              <a:ext uri="{28A0092B-C50C-407E-A947-70E740481C1C}">
                <a14:useLocalDpi xmlns:a14="http://schemas.microsoft.com/office/drawing/2010/main" val="0"/>
              </a:ext>
            </a:extLst>
          </a:blip>
          <a:srcRect l="9868" t="29444" r="11184" b="20555"/>
          <a:stretch/>
        </p:blipFill>
        <p:spPr>
          <a:xfrm>
            <a:off x="0" y="-125835"/>
            <a:ext cx="9144000" cy="6858000"/>
          </a:xfrm>
          <a:prstGeom prst="rect">
            <a:avLst/>
          </a:prstGeom>
        </p:spPr>
      </p:pic>
      <p:sp>
        <p:nvSpPr>
          <p:cNvPr id="2" name="Title 1"/>
          <p:cNvSpPr>
            <a:spLocks noGrp="1"/>
          </p:cNvSpPr>
          <p:nvPr>
            <p:ph type="ctrTitle" hasCustomPrompt="1"/>
          </p:nvPr>
        </p:nvSpPr>
        <p:spPr>
          <a:xfrm>
            <a:off x="228600" y="228600"/>
            <a:ext cx="4343400" cy="1266918"/>
          </a:xfrm>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sz="6000" dirty="0">
                <a:latin typeface="Arial" panose="020B0604020202020204" pitchFamily="34" charset="0"/>
                <a:cs typeface="Arial" panose="020B0604020202020204" pitchFamily="34" charset="0"/>
              </a:rPr>
              <a:t>TITLE</a:t>
            </a:r>
            <a:endParaRPr lang="en-US" dirty="0"/>
          </a:p>
        </p:txBody>
      </p:sp>
      <p:sp>
        <p:nvSpPr>
          <p:cNvPr id="3" name="Subtitle 2"/>
          <p:cNvSpPr>
            <a:spLocks noGrp="1"/>
          </p:cNvSpPr>
          <p:nvPr>
            <p:ph type="subTitle" idx="1"/>
          </p:nvPr>
        </p:nvSpPr>
        <p:spPr>
          <a:xfrm>
            <a:off x="228600" y="1595106"/>
            <a:ext cx="5638800" cy="1757694"/>
          </a:xfrm>
        </p:spPr>
        <p:txBody>
          <a:bodyPr/>
          <a:lstStyle>
            <a:lvl1pPr marL="0" indent="0" algn="ctr">
              <a:buNone/>
              <a:defRPr sz="3200" baseline="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A3AFBC7-7F1F-41AC-9A3F-F3519996FD28}"/>
              </a:ext>
            </a:extLst>
          </p:cNvPr>
          <p:cNvSpPr>
            <a:spLocks noGrp="1"/>
          </p:cNvSpPr>
          <p:nvPr>
            <p:ph type="dt" sz="half" idx="10"/>
          </p:nvPr>
        </p:nvSpPr>
        <p:spPr>
          <a:xfrm>
            <a:off x="7543800" y="228600"/>
            <a:ext cx="1143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fld id="{C9D06F26-1E8C-E243-935A-79A678F40B68}" type="datetimeFigureOut">
              <a:rPr lang="en-US" smtClean="0"/>
              <a:t>5/19/2021</a:t>
            </a:fld>
            <a:endParaRPr lang="en-US" dirty="0"/>
          </a:p>
        </p:txBody>
      </p:sp>
      <p:sp>
        <p:nvSpPr>
          <p:cNvPr id="5" name="Footer Placeholder 4">
            <a:extLst>
              <a:ext uri="{FF2B5EF4-FFF2-40B4-BE49-F238E27FC236}">
                <a16:creationId xmlns:a16="http://schemas.microsoft.com/office/drawing/2014/main" id="{C4AD2470-4DCB-411D-A134-3CA500AEB6CC}"/>
              </a:ext>
            </a:extLst>
          </p:cNvPr>
          <p:cNvSpPr>
            <a:spLocks noGrp="1"/>
          </p:cNvSpPr>
          <p:nvPr>
            <p:ph type="ftr" sz="quarter" idx="11"/>
          </p:nvPr>
        </p:nvSpPr>
        <p:spPr>
          <a:xfrm>
            <a:off x="457200" y="6356350"/>
            <a:ext cx="41148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AC1D4C4D-FAE3-4BD3-B6E3-4282DF608336}"/>
              </a:ext>
            </a:extLst>
          </p:cNvPr>
          <p:cNvSpPr>
            <a:spLocks noGrp="1"/>
          </p:cNvSpPr>
          <p:nvPr>
            <p:ph type="sldNum" sz="quarter" idx="12"/>
          </p:nvPr>
        </p:nvSpPr>
        <p:spPr>
          <a:xfrm>
            <a:off x="4876800" y="6356350"/>
            <a:ext cx="21336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7DC95416-9BB2-C249-8CC7-B505FB5CF9F7}" type="slidenum">
              <a:rPr lang="en-US" smtClean="0"/>
              <a:t>‹#›</a:t>
            </a:fld>
            <a:endParaRPr lang="en-US" dirty="0"/>
          </a:p>
        </p:txBody>
      </p:sp>
      <p:pic>
        <p:nvPicPr>
          <p:cNvPr id="8" name="Picture 7">
            <a:extLst>
              <a:ext uri="{FF2B5EF4-FFF2-40B4-BE49-F238E27FC236}">
                <a16:creationId xmlns:a16="http://schemas.microsoft.com/office/drawing/2014/main" id="{42465DEA-915E-49DC-AFD4-9A9E68FB8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5470524"/>
            <a:ext cx="2154784" cy="1158876"/>
          </a:xfrm>
          <a:prstGeom prst="rect">
            <a:avLst/>
          </a:prstGeom>
        </p:spPr>
      </p:pic>
    </p:spTree>
    <p:extLst>
      <p:ext uri="{BB962C8B-B14F-4D97-AF65-F5344CB8AC3E}">
        <p14:creationId xmlns:p14="http://schemas.microsoft.com/office/powerpoint/2010/main" val="9045308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95863D-A570-4405-8C67-9B95E531A3C9}"/>
              </a:ext>
            </a:extLst>
          </p:cNvPr>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177"/>
          <a:stretch/>
        </p:blipFill>
        <p:spPr>
          <a:xfrm>
            <a:off x="0" y="0"/>
            <a:ext cx="9144000" cy="6868637"/>
          </a:xfrm>
          <a:prstGeom prst="rect">
            <a:avLst/>
          </a:prstGeom>
          <a:effectLst/>
        </p:spPr>
      </p:pic>
      <p:sp>
        <p:nvSpPr>
          <p:cNvPr id="2" name="Title 1"/>
          <p:cNvSpPr>
            <a:spLocks noGrp="1"/>
          </p:cNvSpPr>
          <p:nvPr>
            <p:ph type="title" hasCustomPrompt="1"/>
          </p:nvPr>
        </p:nvSpPr>
        <p:spPr>
          <a:xfrm rot="5400000">
            <a:off x="-2644775" y="2857500"/>
            <a:ext cx="6584949" cy="1143000"/>
          </a:xfrm>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Master title</a:t>
            </a:r>
          </a:p>
        </p:txBody>
      </p:sp>
      <p:sp>
        <p:nvSpPr>
          <p:cNvPr id="3" name="Content Placeholder 2"/>
          <p:cNvSpPr>
            <a:spLocks noGrp="1"/>
          </p:cNvSpPr>
          <p:nvPr>
            <p:ph idx="1" hasCustomPrompt="1"/>
          </p:nvPr>
        </p:nvSpPr>
        <p:spPr>
          <a:xfrm>
            <a:off x="1447800" y="228600"/>
            <a:ext cx="6096000" cy="5980588"/>
          </a:xfrm>
        </p:spPr>
        <p:txBody>
          <a:bodyPr/>
          <a:lstStyle>
            <a:lvl1pPr marL="342900" indent="-342900">
              <a:buFont typeface="Arial" panose="020B0604020202020204" pitchFamily="34" charset="0"/>
              <a:buChar char="•"/>
              <a:defRPr sz="3200" b="1">
                <a:solidFill>
                  <a:schemeClr val="tx1">
                    <a:lumMod val="85000"/>
                    <a:lumOff val="15000"/>
                  </a:schemeClr>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800">
                <a:solidFill>
                  <a:schemeClr val="tx1">
                    <a:lumMod val="85000"/>
                    <a:lumOff val="15000"/>
                  </a:schemeClr>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42A2E3-5467-4748-AE9A-41F97216CD19}"/>
              </a:ext>
            </a:extLst>
          </p:cNvPr>
          <p:cNvSpPr>
            <a:spLocks noGrp="1"/>
          </p:cNvSpPr>
          <p:nvPr>
            <p:ph type="dt" sz="half" idx="10"/>
          </p:nvPr>
        </p:nvSpPr>
        <p:spPr>
          <a:xfrm>
            <a:off x="7543800" y="228600"/>
            <a:ext cx="1143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fld id="{C9D06F26-1E8C-E243-935A-79A678F40B68}" type="datetimeFigureOut">
              <a:rPr lang="en-US" smtClean="0"/>
              <a:t>5/19/2021</a:t>
            </a:fld>
            <a:endParaRPr lang="en-US" dirty="0"/>
          </a:p>
        </p:txBody>
      </p:sp>
      <p:sp>
        <p:nvSpPr>
          <p:cNvPr id="5" name="Footer Placeholder 4">
            <a:extLst>
              <a:ext uri="{FF2B5EF4-FFF2-40B4-BE49-F238E27FC236}">
                <a16:creationId xmlns:a16="http://schemas.microsoft.com/office/drawing/2014/main" id="{6A921568-C98D-4978-9619-0AB263993591}"/>
              </a:ext>
            </a:extLst>
          </p:cNvPr>
          <p:cNvSpPr>
            <a:spLocks noGrp="1"/>
          </p:cNvSpPr>
          <p:nvPr>
            <p:ph type="ftr" sz="quarter" idx="11"/>
          </p:nvPr>
        </p:nvSpPr>
        <p:spPr>
          <a:xfrm>
            <a:off x="1447800" y="6356350"/>
            <a:ext cx="45720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C75C790F-1DB3-40BD-9475-1A44EE25F568}"/>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7DC95416-9BB2-C249-8CC7-B505FB5CF9F7}" type="slidenum">
              <a:rPr lang="en-US" smtClean="0"/>
              <a:t>‹#›</a:t>
            </a:fld>
            <a:endParaRPr lang="en-US" dirty="0"/>
          </a:p>
        </p:txBody>
      </p:sp>
      <p:pic>
        <p:nvPicPr>
          <p:cNvPr id="8" name="Picture 7">
            <a:extLst>
              <a:ext uri="{FF2B5EF4-FFF2-40B4-BE49-F238E27FC236}">
                <a16:creationId xmlns:a16="http://schemas.microsoft.com/office/drawing/2014/main" id="{DBFF5EB9-8BFA-4014-AFDA-91478AA521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717" y="3657600"/>
            <a:ext cx="971083" cy="2530365"/>
          </a:xfrm>
          <a:prstGeom prst="rect">
            <a:avLst/>
          </a:prstGeom>
        </p:spPr>
      </p:pic>
    </p:spTree>
    <p:extLst>
      <p:ext uri="{BB962C8B-B14F-4D97-AF65-F5344CB8AC3E}">
        <p14:creationId xmlns:p14="http://schemas.microsoft.com/office/powerpoint/2010/main" val="10225659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3BE246-8BBD-4E22-B3B1-63F8DDD7ED1E}"/>
              </a:ext>
            </a:extLst>
          </p:cNvPr>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colorTemperature colorTemp="8772"/>
                    </a14:imgEffect>
                    <a14:imgEffect>
                      <a14:saturation sat="0"/>
                    </a14:imgEffect>
                    <a14:imgEffect>
                      <a14:brightnessContrast bright="-10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l">
              <a:defRPr sz="6600" b="1"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Master title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b="1" i="0" cap="all" baseline="0">
                <a:solidFill>
                  <a:srgbClr val="E02625"/>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2352A9-C242-427E-B1C8-A9548051DF22}"/>
              </a:ext>
            </a:extLst>
          </p:cNvPr>
          <p:cNvSpPr>
            <a:spLocks noGrp="1"/>
          </p:cNvSpPr>
          <p:nvPr>
            <p:ph type="dt" sz="half" idx="10"/>
          </p:nvPr>
        </p:nvSpPr>
        <p:spPr>
          <a:xfrm>
            <a:off x="7543800" y="228600"/>
            <a:ext cx="1143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fld id="{C9D06F26-1E8C-E243-935A-79A678F40B68}" type="datetimeFigureOut">
              <a:rPr lang="en-US" smtClean="0"/>
              <a:t>5/19/2021</a:t>
            </a:fld>
            <a:endParaRPr lang="en-US" dirty="0"/>
          </a:p>
        </p:txBody>
      </p:sp>
      <p:sp>
        <p:nvSpPr>
          <p:cNvPr id="5" name="Footer Placeholder 4">
            <a:extLst>
              <a:ext uri="{FF2B5EF4-FFF2-40B4-BE49-F238E27FC236}">
                <a16:creationId xmlns:a16="http://schemas.microsoft.com/office/drawing/2014/main" id="{F9F3FDED-50D6-46D6-AE55-EB6660DD3516}"/>
              </a:ext>
            </a:extLst>
          </p:cNvPr>
          <p:cNvSpPr>
            <a:spLocks noGrp="1"/>
          </p:cNvSpPr>
          <p:nvPr>
            <p:ph type="ftr" sz="quarter" idx="11"/>
          </p:nvPr>
        </p:nvSpPr>
        <p:spPr>
          <a:xfrm>
            <a:off x="457200" y="6356350"/>
            <a:ext cx="55626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C7FDDCD2-743D-4EDF-BB72-7F8581458EAB}"/>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7DC95416-9BB2-C249-8CC7-B505FB5CF9F7}" type="slidenum">
              <a:rPr lang="en-US" smtClean="0"/>
              <a:t>‹#›</a:t>
            </a:fld>
            <a:endParaRPr lang="en-US" dirty="0"/>
          </a:p>
        </p:txBody>
      </p:sp>
      <p:pic>
        <p:nvPicPr>
          <p:cNvPr id="9" name="Picture 8">
            <a:extLst>
              <a:ext uri="{FF2B5EF4-FFF2-40B4-BE49-F238E27FC236}">
                <a16:creationId xmlns:a16="http://schemas.microsoft.com/office/drawing/2014/main" id="{E5CD15CB-16ED-4FDF-AF99-46B4D3159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381000"/>
            <a:ext cx="1905000" cy="1024538"/>
          </a:xfrm>
          <a:prstGeom prst="rect">
            <a:avLst/>
          </a:prstGeom>
        </p:spPr>
      </p:pic>
    </p:spTree>
    <p:extLst>
      <p:ext uri="{BB962C8B-B14F-4D97-AF65-F5344CB8AC3E}">
        <p14:creationId xmlns:p14="http://schemas.microsoft.com/office/powerpoint/2010/main" val="9068252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C2134F-77D7-412F-921C-AF459DD51719}"/>
              </a:ext>
            </a:extLst>
          </p:cNvPr>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10000" contrast="-33000"/>
                    </a14:imgEffect>
                  </a14:imgLayer>
                </a14:imgProps>
              </a:ext>
              <a:ext uri="{28A0092B-C50C-407E-A947-70E740481C1C}">
                <a14:useLocalDpi xmlns:a14="http://schemas.microsoft.com/office/drawing/2010/main"/>
              </a:ext>
            </a:extLst>
          </a:blip>
          <a:srcRect/>
          <a:stretch/>
        </p:blipFill>
        <p:spPr>
          <a:xfrm>
            <a:off x="0" y="-25400"/>
            <a:ext cx="9144000" cy="6883400"/>
          </a:xfrm>
          <a:prstGeom prst="rect">
            <a:avLst/>
          </a:prstGeom>
        </p:spPr>
      </p:pic>
      <p:sp>
        <p:nvSpPr>
          <p:cNvPr id="2" name="Title 1"/>
          <p:cNvSpPr>
            <a:spLocks noGrp="1"/>
          </p:cNvSpPr>
          <p:nvPr>
            <p:ph type="title" hasCustomPrompt="1"/>
          </p:nvPr>
        </p:nvSpPr>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Master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6F6E51E-9CA1-4092-998C-9E9D889AA65C}"/>
              </a:ext>
            </a:extLst>
          </p:cNvPr>
          <p:cNvSpPr>
            <a:spLocks noGrp="1"/>
          </p:cNvSpPr>
          <p:nvPr>
            <p:ph type="dt" sz="half" idx="10"/>
          </p:nvPr>
        </p:nvSpPr>
        <p:spPr/>
        <p:txBody>
          <a:bodyPr/>
          <a:lstStyle>
            <a:lvl1pPr>
              <a:defRPr/>
            </a:lvl1pPr>
          </a:lstStyle>
          <a:p>
            <a:fld id="{C9D06F26-1E8C-E243-935A-79A678F40B68}" type="datetimeFigureOut">
              <a:rPr lang="en-US" smtClean="0"/>
              <a:t>5/19/2021</a:t>
            </a:fld>
            <a:endParaRPr lang="en-US" dirty="0"/>
          </a:p>
        </p:txBody>
      </p:sp>
      <p:sp>
        <p:nvSpPr>
          <p:cNvPr id="6" name="Footer Placeholder 4">
            <a:extLst>
              <a:ext uri="{FF2B5EF4-FFF2-40B4-BE49-F238E27FC236}">
                <a16:creationId xmlns:a16="http://schemas.microsoft.com/office/drawing/2014/main" id="{74C481B9-A73B-4974-A627-B2D26B315C25}"/>
              </a:ext>
            </a:extLst>
          </p:cNvPr>
          <p:cNvSpPr>
            <a:spLocks noGrp="1"/>
          </p:cNvSpPr>
          <p:nvPr>
            <p:ph type="ftr" sz="quarter" idx="11"/>
          </p:nvPr>
        </p:nvSpPr>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8A510149-D117-4E9E-A9AB-A6B79396B502}"/>
              </a:ext>
            </a:extLst>
          </p:cNvPr>
          <p:cNvSpPr>
            <a:spLocks noGrp="1"/>
          </p:cNvSpPr>
          <p:nvPr>
            <p:ph type="sldNum" sz="quarter" idx="12"/>
          </p:nvPr>
        </p:nvSpPr>
        <p:spPr/>
        <p:txBody>
          <a:bodyPr/>
          <a:lstStyle>
            <a:lvl1pPr>
              <a:defRPr/>
            </a:lvl1pPr>
          </a:lstStyle>
          <a:p>
            <a:fld id="{7DC95416-9BB2-C249-8CC7-B505FB5CF9F7}" type="slidenum">
              <a:rPr lang="en-US" smtClean="0"/>
              <a:t>‹#›</a:t>
            </a:fld>
            <a:endParaRPr lang="en-US" dirty="0"/>
          </a:p>
        </p:txBody>
      </p:sp>
    </p:spTree>
    <p:extLst>
      <p:ext uri="{BB962C8B-B14F-4D97-AF65-F5344CB8AC3E}">
        <p14:creationId xmlns:p14="http://schemas.microsoft.com/office/powerpoint/2010/main" val="3324610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E2D9B2-306E-4D03-BB33-1DF6F77C2EA7}"/>
              </a:ext>
            </a:extLst>
          </p:cNvPr>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10000" contrast="36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a:lvl1pPr>
          </a:lstStyle>
          <a:p>
            <a:r>
              <a:rPr lang="en-US" dirty="0"/>
              <a:t>Master title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lgn="ctr">
              <a:buNone/>
              <a:defRPr sz="2400" b="1" cap="all" baseline="0">
                <a:solidFill>
                  <a:srgbClr val="E0262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lgn="ctr">
              <a:buNone/>
              <a:defRPr sz="2400" b="1" cap="all" baseline="0">
                <a:solidFill>
                  <a:srgbClr val="E0262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ECAC019-8430-4C23-A16C-B4E55F74CFFB}"/>
              </a:ext>
            </a:extLst>
          </p:cNvPr>
          <p:cNvSpPr>
            <a:spLocks noGrp="1"/>
          </p:cNvSpPr>
          <p:nvPr>
            <p:ph type="dt" sz="half" idx="10"/>
          </p:nvPr>
        </p:nvSpPr>
        <p:spPr/>
        <p:txBody>
          <a:bodyPr/>
          <a:lstStyle>
            <a:lvl1pPr>
              <a:defRPr/>
            </a:lvl1pPr>
          </a:lstStyle>
          <a:p>
            <a:fld id="{C9D06F26-1E8C-E243-935A-79A678F40B68}" type="datetimeFigureOut">
              <a:rPr lang="en-US" smtClean="0"/>
              <a:t>5/19/2021</a:t>
            </a:fld>
            <a:endParaRPr lang="en-US" dirty="0"/>
          </a:p>
        </p:txBody>
      </p:sp>
      <p:sp>
        <p:nvSpPr>
          <p:cNvPr id="8" name="Footer Placeholder 4">
            <a:extLst>
              <a:ext uri="{FF2B5EF4-FFF2-40B4-BE49-F238E27FC236}">
                <a16:creationId xmlns:a16="http://schemas.microsoft.com/office/drawing/2014/main" id="{EB3887BC-0EB8-4D74-B79B-3AE90029A3CF}"/>
              </a:ext>
            </a:extLst>
          </p:cNvPr>
          <p:cNvSpPr>
            <a:spLocks noGrp="1"/>
          </p:cNvSpPr>
          <p:nvPr>
            <p:ph type="ftr" sz="quarter" idx="11"/>
          </p:nvPr>
        </p:nvSpPr>
        <p:spPr/>
        <p:txBody>
          <a:bodyPr/>
          <a:lstStyle>
            <a:lvl1pPr>
              <a:defRPr/>
            </a:lvl1pPr>
          </a:lstStyle>
          <a:p>
            <a:endParaRPr lang="en-US" dirty="0"/>
          </a:p>
        </p:txBody>
      </p:sp>
      <p:sp>
        <p:nvSpPr>
          <p:cNvPr id="9" name="Slide Number Placeholder 5">
            <a:extLst>
              <a:ext uri="{FF2B5EF4-FFF2-40B4-BE49-F238E27FC236}">
                <a16:creationId xmlns:a16="http://schemas.microsoft.com/office/drawing/2014/main" id="{4053FA8D-DF64-4C75-BFB4-19FF16E7A84B}"/>
              </a:ext>
            </a:extLst>
          </p:cNvPr>
          <p:cNvSpPr>
            <a:spLocks noGrp="1"/>
          </p:cNvSpPr>
          <p:nvPr>
            <p:ph type="sldNum" sz="quarter" idx="12"/>
          </p:nvPr>
        </p:nvSpPr>
        <p:spPr/>
        <p:txBody>
          <a:bodyPr/>
          <a:lstStyle>
            <a:lvl1pPr>
              <a:defRPr/>
            </a:lvl1pPr>
          </a:lstStyle>
          <a:p>
            <a:fld id="{7DC95416-9BB2-C249-8CC7-B505FB5CF9F7}" type="slidenum">
              <a:rPr lang="en-US" smtClean="0"/>
              <a:t>‹#›</a:t>
            </a:fld>
            <a:endParaRPr lang="en-US" dirty="0"/>
          </a:p>
        </p:txBody>
      </p:sp>
    </p:spTree>
    <p:extLst>
      <p:ext uri="{BB962C8B-B14F-4D97-AF65-F5344CB8AC3E}">
        <p14:creationId xmlns:p14="http://schemas.microsoft.com/office/powerpoint/2010/main" val="39900482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26B66B-DBBD-4FC3-A63B-0C27E8C22E28}"/>
              </a:ext>
            </a:extLst>
          </p:cNvPr>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7000" contrast="4000"/>
                    </a14:imgEffect>
                  </a14:imgLayer>
                </a14:imgProps>
              </a:ex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2" name="Title 1"/>
          <p:cNvSpPr>
            <a:spLocks noGrp="1"/>
          </p:cNvSpPr>
          <p:nvPr>
            <p:ph type="title" hasCustomPrompt="1"/>
          </p:nvPr>
        </p:nvSpPr>
        <p:spPr>
          <a:xfrm>
            <a:off x="457200" y="1371600"/>
            <a:ext cx="8229600" cy="1143000"/>
          </a:xfrm>
        </p:spPr>
        <p:txBody>
          <a:bodyPr/>
          <a:lstStyle/>
          <a:p>
            <a:r>
              <a:rPr lang="en-US" dirty="0"/>
              <a:t>Master title</a:t>
            </a:r>
          </a:p>
        </p:txBody>
      </p:sp>
      <p:sp>
        <p:nvSpPr>
          <p:cNvPr id="3" name="Date Placeholder 3">
            <a:extLst>
              <a:ext uri="{FF2B5EF4-FFF2-40B4-BE49-F238E27FC236}">
                <a16:creationId xmlns:a16="http://schemas.microsoft.com/office/drawing/2014/main" id="{A3F8F4DD-29EB-4D24-A1C9-2855744C65DD}"/>
              </a:ext>
            </a:extLst>
          </p:cNvPr>
          <p:cNvSpPr>
            <a:spLocks noGrp="1"/>
          </p:cNvSpPr>
          <p:nvPr>
            <p:ph type="dt" sz="half" idx="10"/>
          </p:nvPr>
        </p:nvSpPr>
        <p:spPr>
          <a:xfrm>
            <a:off x="7543800" y="350838"/>
            <a:ext cx="1143000" cy="365125"/>
          </a:xfrm>
        </p:spPr>
        <p:txBody>
          <a:bodyPr/>
          <a:lstStyle>
            <a:lvl1pPr algn="r">
              <a:defRPr/>
            </a:lvl1pPr>
          </a:lstStyle>
          <a:p>
            <a:fld id="{C9D06F26-1E8C-E243-935A-79A678F40B68}" type="datetimeFigureOut">
              <a:rPr lang="en-US" smtClean="0"/>
              <a:t>5/19/2021</a:t>
            </a:fld>
            <a:endParaRPr lang="en-US" dirty="0"/>
          </a:p>
        </p:txBody>
      </p:sp>
      <p:sp>
        <p:nvSpPr>
          <p:cNvPr id="4" name="Footer Placeholder 4">
            <a:extLst>
              <a:ext uri="{FF2B5EF4-FFF2-40B4-BE49-F238E27FC236}">
                <a16:creationId xmlns:a16="http://schemas.microsoft.com/office/drawing/2014/main" id="{1DD8C748-6F40-4AEE-80E1-D43CEC976B81}"/>
              </a:ext>
            </a:extLst>
          </p:cNvPr>
          <p:cNvSpPr>
            <a:spLocks noGrp="1"/>
          </p:cNvSpPr>
          <p:nvPr>
            <p:ph type="ftr" sz="quarter" idx="11"/>
          </p:nvPr>
        </p:nvSpPr>
        <p:spPr>
          <a:xfrm>
            <a:off x="457200" y="6356350"/>
            <a:ext cx="5562600" cy="365125"/>
          </a:xfrm>
        </p:spPr>
        <p:txBody>
          <a:bodyPr/>
          <a:lstStyle>
            <a:lvl1pPr>
              <a:defRPr/>
            </a:lvl1pPr>
          </a:lstStyle>
          <a:p>
            <a:endParaRPr lang="en-US" dirty="0"/>
          </a:p>
        </p:txBody>
      </p:sp>
      <p:sp>
        <p:nvSpPr>
          <p:cNvPr id="5" name="Slide Number Placeholder 5">
            <a:extLst>
              <a:ext uri="{FF2B5EF4-FFF2-40B4-BE49-F238E27FC236}">
                <a16:creationId xmlns:a16="http://schemas.microsoft.com/office/drawing/2014/main" id="{4448F580-0626-402F-97AB-5281941359F7}"/>
              </a:ext>
            </a:extLst>
          </p:cNvPr>
          <p:cNvSpPr>
            <a:spLocks noGrp="1"/>
          </p:cNvSpPr>
          <p:nvPr>
            <p:ph type="sldNum" sz="quarter" idx="12"/>
          </p:nvPr>
        </p:nvSpPr>
        <p:spPr/>
        <p:txBody>
          <a:bodyPr/>
          <a:lstStyle>
            <a:lvl1pPr>
              <a:defRPr/>
            </a:lvl1pPr>
          </a:lstStyle>
          <a:p>
            <a:fld id="{7DC95416-9BB2-C249-8CC7-B505FB5CF9F7}" type="slidenum">
              <a:rPr lang="en-US" smtClean="0"/>
              <a:t>‹#›</a:t>
            </a:fld>
            <a:endParaRPr lang="en-US" dirty="0"/>
          </a:p>
        </p:txBody>
      </p:sp>
      <p:pic>
        <p:nvPicPr>
          <p:cNvPr id="9" name="Picture 8">
            <a:extLst>
              <a:ext uri="{FF2B5EF4-FFF2-40B4-BE49-F238E27FC236}">
                <a16:creationId xmlns:a16="http://schemas.microsoft.com/office/drawing/2014/main" id="{2D4058A6-4F3B-4C0C-9A23-CCBF3091E6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347062"/>
            <a:ext cx="1905000" cy="1024538"/>
          </a:xfrm>
          <a:prstGeom prst="rect">
            <a:avLst/>
          </a:prstGeom>
        </p:spPr>
      </p:pic>
    </p:spTree>
    <p:extLst>
      <p:ext uri="{BB962C8B-B14F-4D97-AF65-F5344CB8AC3E}">
        <p14:creationId xmlns:p14="http://schemas.microsoft.com/office/powerpoint/2010/main" val="32609795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E10DBB-FD79-4C8A-8D5E-CA23D5802562}"/>
              </a:ext>
            </a:extLst>
          </p:cNvPr>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5000" contrast="-16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457200" y="1371600"/>
            <a:ext cx="8229600" cy="1143000"/>
          </a:xfrm>
        </p:spPr>
        <p:txBody>
          <a:bodyPr/>
          <a:lstStyle/>
          <a:p>
            <a:r>
              <a:rPr lang="en-US" dirty="0"/>
              <a:t>Master title</a:t>
            </a:r>
          </a:p>
        </p:txBody>
      </p:sp>
      <p:sp>
        <p:nvSpPr>
          <p:cNvPr id="3" name="Date Placeholder 3">
            <a:extLst>
              <a:ext uri="{FF2B5EF4-FFF2-40B4-BE49-F238E27FC236}">
                <a16:creationId xmlns:a16="http://schemas.microsoft.com/office/drawing/2014/main" id="{A3F8F4DD-29EB-4D24-A1C9-2855744C65DD}"/>
              </a:ext>
            </a:extLst>
          </p:cNvPr>
          <p:cNvSpPr>
            <a:spLocks noGrp="1"/>
          </p:cNvSpPr>
          <p:nvPr>
            <p:ph type="dt" sz="half" idx="10"/>
          </p:nvPr>
        </p:nvSpPr>
        <p:spPr>
          <a:xfrm>
            <a:off x="7543800" y="350838"/>
            <a:ext cx="1143000" cy="365125"/>
          </a:xfrm>
        </p:spPr>
        <p:txBody>
          <a:bodyPr/>
          <a:lstStyle>
            <a:lvl1pPr algn="r">
              <a:defRPr/>
            </a:lvl1pPr>
          </a:lstStyle>
          <a:p>
            <a:fld id="{C9D06F26-1E8C-E243-935A-79A678F40B68}" type="datetimeFigureOut">
              <a:rPr lang="en-US" smtClean="0"/>
              <a:t>5/19/2021</a:t>
            </a:fld>
            <a:endParaRPr lang="en-US" dirty="0"/>
          </a:p>
        </p:txBody>
      </p:sp>
      <p:sp>
        <p:nvSpPr>
          <p:cNvPr id="4" name="Footer Placeholder 4">
            <a:extLst>
              <a:ext uri="{FF2B5EF4-FFF2-40B4-BE49-F238E27FC236}">
                <a16:creationId xmlns:a16="http://schemas.microsoft.com/office/drawing/2014/main" id="{1DD8C748-6F40-4AEE-80E1-D43CEC976B81}"/>
              </a:ext>
            </a:extLst>
          </p:cNvPr>
          <p:cNvSpPr>
            <a:spLocks noGrp="1"/>
          </p:cNvSpPr>
          <p:nvPr>
            <p:ph type="ftr" sz="quarter" idx="11"/>
          </p:nvPr>
        </p:nvSpPr>
        <p:spPr>
          <a:xfrm>
            <a:off x="457200" y="6356350"/>
            <a:ext cx="5562600" cy="365125"/>
          </a:xfrm>
        </p:spPr>
        <p:txBody>
          <a:bodyPr/>
          <a:lstStyle>
            <a:lvl1pPr>
              <a:defRPr/>
            </a:lvl1pPr>
          </a:lstStyle>
          <a:p>
            <a:endParaRPr lang="en-US" dirty="0"/>
          </a:p>
        </p:txBody>
      </p:sp>
      <p:sp>
        <p:nvSpPr>
          <p:cNvPr id="5" name="Slide Number Placeholder 5">
            <a:extLst>
              <a:ext uri="{FF2B5EF4-FFF2-40B4-BE49-F238E27FC236}">
                <a16:creationId xmlns:a16="http://schemas.microsoft.com/office/drawing/2014/main" id="{4448F580-0626-402F-97AB-5281941359F7}"/>
              </a:ext>
            </a:extLst>
          </p:cNvPr>
          <p:cNvSpPr>
            <a:spLocks noGrp="1"/>
          </p:cNvSpPr>
          <p:nvPr>
            <p:ph type="sldNum" sz="quarter" idx="12"/>
          </p:nvPr>
        </p:nvSpPr>
        <p:spPr/>
        <p:txBody>
          <a:bodyPr/>
          <a:lstStyle>
            <a:lvl1pPr>
              <a:defRPr/>
            </a:lvl1pPr>
          </a:lstStyle>
          <a:p>
            <a:fld id="{7DC95416-9BB2-C249-8CC7-B505FB5CF9F7}" type="slidenum">
              <a:rPr lang="en-US" smtClean="0"/>
              <a:t>‹#›</a:t>
            </a:fld>
            <a:endParaRPr lang="en-US" dirty="0"/>
          </a:p>
        </p:txBody>
      </p:sp>
      <p:pic>
        <p:nvPicPr>
          <p:cNvPr id="10" name="Picture 9">
            <a:extLst>
              <a:ext uri="{FF2B5EF4-FFF2-40B4-BE49-F238E27FC236}">
                <a16:creationId xmlns:a16="http://schemas.microsoft.com/office/drawing/2014/main" id="{37F74525-DC9B-4724-9D21-26FBC3DB4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347062"/>
            <a:ext cx="1905000" cy="1024538"/>
          </a:xfrm>
          <a:prstGeom prst="rect">
            <a:avLst/>
          </a:prstGeom>
        </p:spPr>
      </p:pic>
    </p:spTree>
    <p:extLst>
      <p:ext uri="{BB962C8B-B14F-4D97-AF65-F5344CB8AC3E}">
        <p14:creationId xmlns:p14="http://schemas.microsoft.com/office/powerpoint/2010/main" val="38112979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F69DBC-79D8-481F-9BC2-898A436DEB1D}"/>
              </a:ext>
            </a:extLst>
          </p:cNvPr>
          <p:cNvPicPr>
            <a:picLocks noChangeAspect="1"/>
          </p:cNvPicPr>
          <p:nvPr/>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9000" contrast="19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Date Placeholder 3">
            <a:extLst>
              <a:ext uri="{FF2B5EF4-FFF2-40B4-BE49-F238E27FC236}">
                <a16:creationId xmlns:a16="http://schemas.microsoft.com/office/drawing/2014/main" id="{C994CB81-6759-4D49-AFC7-0C42231E2F49}"/>
              </a:ext>
            </a:extLst>
          </p:cNvPr>
          <p:cNvSpPr>
            <a:spLocks noGrp="1"/>
          </p:cNvSpPr>
          <p:nvPr>
            <p:ph type="dt" sz="half" idx="10"/>
          </p:nvPr>
        </p:nvSpPr>
        <p:spPr>
          <a:xfrm>
            <a:off x="7543800" y="381000"/>
            <a:ext cx="1143000" cy="365125"/>
          </a:xfrm>
        </p:spPr>
        <p:txBody>
          <a:bodyPr/>
          <a:lstStyle>
            <a:lvl1pPr algn="r">
              <a:defRPr/>
            </a:lvl1pPr>
          </a:lstStyle>
          <a:p>
            <a:fld id="{C9D06F26-1E8C-E243-935A-79A678F40B68}" type="datetimeFigureOut">
              <a:rPr lang="en-US" smtClean="0"/>
              <a:t>5/19/2021</a:t>
            </a:fld>
            <a:endParaRPr lang="en-US" dirty="0"/>
          </a:p>
        </p:txBody>
      </p:sp>
      <p:sp>
        <p:nvSpPr>
          <p:cNvPr id="3" name="Footer Placeholder 4">
            <a:extLst>
              <a:ext uri="{FF2B5EF4-FFF2-40B4-BE49-F238E27FC236}">
                <a16:creationId xmlns:a16="http://schemas.microsoft.com/office/drawing/2014/main" id="{8730F103-F462-49F9-BD5B-1640FE53B9DA}"/>
              </a:ext>
            </a:extLst>
          </p:cNvPr>
          <p:cNvSpPr>
            <a:spLocks noGrp="1"/>
          </p:cNvSpPr>
          <p:nvPr>
            <p:ph type="ftr" sz="quarter" idx="11"/>
          </p:nvPr>
        </p:nvSpPr>
        <p:spPr>
          <a:xfrm>
            <a:off x="533400" y="6356350"/>
            <a:ext cx="5486400" cy="365125"/>
          </a:xfrm>
        </p:spPr>
        <p:txBody>
          <a:bodyPr/>
          <a:lstStyle>
            <a:lvl1pPr>
              <a:defRPr/>
            </a:lvl1pPr>
          </a:lstStyle>
          <a:p>
            <a:endParaRPr lang="en-US" dirty="0"/>
          </a:p>
        </p:txBody>
      </p:sp>
      <p:sp>
        <p:nvSpPr>
          <p:cNvPr id="4" name="Slide Number Placeholder 5">
            <a:extLst>
              <a:ext uri="{FF2B5EF4-FFF2-40B4-BE49-F238E27FC236}">
                <a16:creationId xmlns:a16="http://schemas.microsoft.com/office/drawing/2014/main" id="{B3DAC21A-37D2-483E-B51D-2A87BADF826E}"/>
              </a:ext>
            </a:extLst>
          </p:cNvPr>
          <p:cNvSpPr>
            <a:spLocks noGrp="1"/>
          </p:cNvSpPr>
          <p:nvPr>
            <p:ph type="sldNum" sz="quarter" idx="12"/>
          </p:nvPr>
        </p:nvSpPr>
        <p:spPr/>
        <p:txBody>
          <a:bodyPr/>
          <a:lstStyle>
            <a:lvl1pPr>
              <a:defRPr/>
            </a:lvl1pPr>
          </a:lstStyle>
          <a:p>
            <a:fld id="{7DC95416-9BB2-C249-8CC7-B505FB5CF9F7}" type="slidenum">
              <a:rPr lang="en-US" smtClean="0"/>
              <a:t>‹#›</a:t>
            </a:fld>
            <a:endParaRPr lang="en-US" dirty="0"/>
          </a:p>
        </p:txBody>
      </p:sp>
      <p:pic>
        <p:nvPicPr>
          <p:cNvPr id="7" name="Picture 6">
            <a:extLst>
              <a:ext uri="{FF2B5EF4-FFF2-40B4-BE49-F238E27FC236}">
                <a16:creationId xmlns:a16="http://schemas.microsoft.com/office/drawing/2014/main" id="{776E542B-1D9A-41F4-84E0-8478C0E7C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347062"/>
            <a:ext cx="1905000" cy="1024538"/>
          </a:xfrm>
          <a:prstGeom prst="rect">
            <a:avLst/>
          </a:prstGeom>
        </p:spPr>
      </p:pic>
    </p:spTree>
    <p:extLst>
      <p:ext uri="{BB962C8B-B14F-4D97-AF65-F5344CB8AC3E}">
        <p14:creationId xmlns:p14="http://schemas.microsoft.com/office/powerpoint/2010/main" val="24117503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A77AA74-9D76-4144-9743-C65B3F32851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13E687DB-E0A7-4B4F-9664-86B6690B4B1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a:extLst>
              <a:ext uri="{FF2B5EF4-FFF2-40B4-BE49-F238E27FC236}">
                <a16:creationId xmlns:a16="http://schemas.microsoft.com/office/drawing/2014/main" id="{786B0E5B-8A78-4A2E-A72D-3E9ED07A589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500" smtClean="0">
                <a:solidFill>
                  <a:schemeClr val="tx1">
                    <a:lumMod val="85000"/>
                    <a:lumOff val="15000"/>
                  </a:schemeClr>
                </a:solidFill>
                <a:latin typeface="Arial" panose="020B0604020202020204" pitchFamily="34" charset="0"/>
                <a:cs typeface="Arial" panose="020B0604020202020204" pitchFamily="34" charset="0"/>
              </a:defRPr>
            </a:lvl1pPr>
          </a:lstStyle>
          <a:p>
            <a:fld id="{C9D06F26-1E8C-E243-935A-79A678F40B68}" type="datetimeFigureOut">
              <a:rPr lang="en-US" smtClean="0"/>
              <a:t>5/19/2021</a:t>
            </a:fld>
            <a:endParaRPr lang="en-US" dirty="0"/>
          </a:p>
        </p:txBody>
      </p:sp>
      <p:sp>
        <p:nvSpPr>
          <p:cNvPr id="5" name="Footer Placeholder 4">
            <a:extLst>
              <a:ext uri="{FF2B5EF4-FFF2-40B4-BE49-F238E27FC236}">
                <a16:creationId xmlns:a16="http://schemas.microsoft.com/office/drawing/2014/main" id="{4D47EE8A-E849-45D8-8C31-59928A25D0F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500" smtClean="0">
                <a:solidFill>
                  <a:schemeClr val="tx1">
                    <a:lumMod val="85000"/>
                    <a:lumOff val="1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CF7530B-404F-4DF3-9B5D-581CDF7BF30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fld id="{7DC95416-9BB2-C249-8CC7-B505FB5CF9F7}" type="slidenum">
              <a:rPr lang="en-US" smtClean="0"/>
              <a:t>‹#›</a:t>
            </a:fld>
            <a:endParaRPr lang="en-US" dirty="0"/>
          </a:p>
        </p:txBody>
      </p:sp>
    </p:spTree>
    <p:extLst>
      <p:ext uri="{BB962C8B-B14F-4D97-AF65-F5344CB8AC3E}">
        <p14:creationId xmlns:p14="http://schemas.microsoft.com/office/powerpoint/2010/main" val="9279748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60" r:id="rId17"/>
  </p:sldLayoutIdLst>
  <p:txStyles>
    <p:title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mississippitoday.org/2017/06/13/domestic-violence-victims-could-get-utility-deposits-delay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1"/><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www.rawpixel.com/image/527851/sad-african-american-gir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carolinemburns.com/alterntive-workplace-styles-mixe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www.publicdomainpictures.net/view-image.php?image=13248&amp;picture=warning-sig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en.wikipedia.org/wiki/Sadnes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legalmomentum.org/blog/legal-momentum-launches-its-workplace-dv-free-zone-campaign"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hyperlink" Target="http://yournorthcounty.com/north-county-san-diego-non-profits-for-year-end-giving/" TargetMode="Externa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ncall.us/advocacy/working-older-victim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http://www.dvrcnm.org/" TargetMode="External"/><Relationship Id="rId4" Type="http://schemas.openxmlformats.org/officeDocument/2006/relationships/hyperlink" Target="https://www.valenciashelterservices.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ncall.us/advocacy/working-older-victims"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www.safehousenm.org/" TargetMode="External"/><Relationship Id="rId4" Type="http://schemas.openxmlformats.org/officeDocument/2006/relationships/hyperlink" Target="http://www.enlacenm.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ndvh.org/" TargetMode="External"/><Relationship Id="rId7" Type="http://schemas.openxmlformats.org/officeDocument/2006/relationships/hyperlink" Target="http://www.lawhelpnewmexico.org/"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www.newmexicolegalaid.org/content/d-v-helpline" TargetMode="External"/><Relationship Id="rId5" Type="http://schemas.openxmlformats.org/officeDocument/2006/relationships/hyperlink" Target="https://nmcrisisline.com/" TargetMode="External"/><Relationship Id="rId4" Type="http://schemas.openxmlformats.org/officeDocument/2006/relationships/hyperlink" Target="http://www.loveisrespect.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ncall.us/advocacy/working-older-victim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cabq.gov/police/crime-prevention-safety/personal-safety/domestic-violence" TargetMode="External"/><Relationship Id="rId5" Type="http://schemas.openxmlformats.org/officeDocument/2006/relationships/hyperlink" Target="https://www.nrcdv.org/" TargetMode="External"/><Relationship Id="rId4" Type="http://schemas.openxmlformats.org/officeDocument/2006/relationships/hyperlink" Target="https://nmcadv.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ncall.us/advocacy/working-older-victim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hyperlink" Target="mailto:lcampos@cabq.gov"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violenceprevention/intimatepartnerviolence/index.html"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reachma.org/6-different-types-abuse/" TargetMode="External"/><Relationship Id="rId5" Type="http://schemas.openxmlformats.org/officeDocument/2006/relationships/hyperlink" Target="https://ncadv.org/STATISTICS" TargetMode="External"/><Relationship Id="rId4" Type="http://schemas.openxmlformats.org/officeDocument/2006/relationships/hyperlink" Target="https://www.futureswithoutviolence.org/userfiles/file/Children_and_Families/Workplace.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097/JOM.0000000000000499"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www.who.int/news-room/fact-sheets/detail/violence-against-women" TargetMode="External"/><Relationship Id="rId4" Type="http://schemas.openxmlformats.org/officeDocument/2006/relationships/hyperlink" Target="https://www.womenslaw.org/laws/nm/workplace-protections/al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08B"/>
        </a:solidFill>
        <a:effectLst/>
      </p:bgPr>
    </p:bg>
    <p:spTree>
      <p:nvGrpSpPr>
        <p:cNvPr id="1" name=""/>
        <p:cNvGrpSpPr/>
        <p:nvPr/>
      </p:nvGrpSpPr>
      <p:grpSpPr>
        <a:xfrm>
          <a:off x="0" y="0"/>
          <a:ext cx="0" cy="0"/>
          <a:chOff x="0" y="0"/>
          <a:chExt cx="0" cy="0"/>
        </a:xfrm>
      </p:grpSpPr>
      <p:sp>
        <p:nvSpPr>
          <p:cNvPr id="6" name="TextBox 5"/>
          <p:cNvSpPr txBox="1"/>
          <p:nvPr/>
        </p:nvSpPr>
        <p:spPr>
          <a:xfrm>
            <a:off x="123825" y="2937771"/>
            <a:ext cx="8763000" cy="2200602"/>
          </a:xfrm>
          <a:prstGeom prst="rect">
            <a:avLst/>
          </a:prstGeom>
          <a:noFill/>
        </p:spPr>
        <p:txBody>
          <a:bodyPr wrap="square" rtlCol="0">
            <a:spAutoFit/>
          </a:bodyPr>
          <a:lstStyle/>
          <a:p>
            <a:pPr algn="ctr">
              <a:spcAft>
                <a:spcPts val="600"/>
              </a:spcAft>
            </a:pPr>
            <a:r>
              <a:rPr lang="en-US" sz="4400" b="1" dirty="0">
                <a:effectLst>
                  <a:outerShdw blurRad="38100" dist="38100" dir="2700000" algn="tl">
                    <a:srgbClr val="000000">
                      <a:alpha val="43137"/>
                    </a:srgbClr>
                  </a:outerShdw>
                </a:effectLst>
                <a:latin typeface="Arial" panose="020B0604020202020204" pitchFamily="34" charset="0"/>
              </a:rPr>
              <a:t>Domestic Violence &amp; the Workplace</a:t>
            </a:r>
          </a:p>
          <a:p>
            <a:pPr algn="ctr">
              <a:spcAft>
                <a:spcPts val="600"/>
              </a:spcAft>
            </a:pPr>
            <a:endParaRPr lang="en-US" sz="4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47580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51" y="428625"/>
            <a:ext cx="6584949" cy="1143000"/>
          </a:xfrm>
        </p:spPr>
        <p:txBody>
          <a:bodyPr/>
          <a:lstStyle/>
          <a:p>
            <a:r>
              <a:rPr lang="en-US" sz="4000" b="1" dirty="0"/>
              <a:t>Why Don’t People Just LEAVE?</a:t>
            </a:r>
          </a:p>
        </p:txBody>
      </p:sp>
      <p:sp>
        <p:nvSpPr>
          <p:cNvPr id="3" name="Content Placeholder 2"/>
          <p:cNvSpPr>
            <a:spLocks noGrp="1"/>
          </p:cNvSpPr>
          <p:nvPr>
            <p:ph idx="1"/>
          </p:nvPr>
        </p:nvSpPr>
        <p:spPr/>
        <p:txBody>
          <a:bodyPr>
            <a:normAutofit/>
          </a:bodyPr>
          <a:lstStyle/>
          <a:p>
            <a:pPr marL="0" indent="0" algn="ctr">
              <a:buNone/>
            </a:pPr>
            <a:endParaRPr lang="en-US" sz="2000" b="1" dirty="0">
              <a:solidFill>
                <a:srgbClr val="002060"/>
              </a:solidFill>
            </a:endParaRPr>
          </a:p>
          <a:p>
            <a:pPr algn="ctr"/>
            <a:endParaRPr lang="en-US" sz="2000" b="1" dirty="0">
              <a:solidFill>
                <a:srgbClr val="002060"/>
              </a:solidFill>
            </a:endParaRPr>
          </a:p>
          <a:p>
            <a:pPr algn="ctr"/>
            <a:endParaRPr lang="en-US" sz="2000" b="1" dirty="0">
              <a:solidFill>
                <a:srgbClr val="002060"/>
              </a:solidFill>
            </a:endParaRPr>
          </a:p>
          <a:p>
            <a:pPr algn="ctr"/>
            <a:endParaRPr lang="en-US" sz="2000" b="1" dirty="0">
              <a:solidFill>
                <a:srgbClr val="002060"/>
              </a:solidFill>
            </a:endParaRPr>
          </a:p>
          <a:p>
            <a:pPr algn="ctr"/>
            <a:endParaRPr lang="en-US" sz="2000" b="1" dirty="0">
              <a:solidFill>
                <a:srgbClr val="002060"/>
              </a:solidFill>
            </a:endParaRPr>
          </a:p>
          <a:p>
            <a:pPr marL="0" indent="0" algn="ctr">
              <a:buNone/>
            </a:pPr>
            <a:endParaRPr lang="en-US" sz="2000" b="1" dirty="0">
              <a:solidFill>
                <a:srgbClr val="002060"/>
              </a:solidFill>
            </a:endParaRPr>
          </a:p>
          <a:p>
            <a:pPr marL="0" indent="0" algn="ctr">
              <a:buNone/>
            </a:pP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6425" y="1909707"/>
            <a:ext cx="4736980" cy="4938740"/>
          </a:xfrm>
          <a:prstGeom prst="rect">
            <a:avLst/>
          </a:prstGeom>
        </p:spPr>
      </p:pic>
    </p:spTree>
    <p:extLst>
      <p:ext uri="{BB962C8B-B14F-4D97-AF65-F5344CB8AC3E}">
        <p14:creationId xmlns:p14="http://schemas.microsoft.com/office/powerpoint/2010/main" val="9790982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42925" y="2147094"/>
            <a:ext cx="8229600" cy="2563812"/>
          </a:xfrm>
        </p:spPr>
        <p:txBody>
          <a:bodyPr/>
          <a:lstStyle/>
          <a:p>
            <a:r>
              <a:rPr lang="en-US" sz="4000" b="1" dirty="0"/>
              <a:t>The impact of Domestic Violence in the workplace</a:t>
            </a:r>
          </a:p>
        </p:txBody>
      </p:sp>
    </p:spTree>
    <p:extLst>
      <p:ext uri="{BB962C8B-B14F-4D97-AF65-F5344CB8AC3E}">
        <p14:creationId xmlns:p14="http://schemas.microsoft.com/office/powerpoint/2010/main" val="3804752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b="1" dirty="0"/>
              <a:t>Domestic Violence statistics</a:t>
            </a:r>
          </a:p>
        </p:txBody>
      </p:sp>
      <p:sp>
        <p:nvSpPr>
          <p:cNvPr id="4" name="TextBox 3">
            <a:extLst>
              <a:ext uri="{FF2B5EF4-FFF2-40B4-BE49-F238E27FC236}">
                <a16:creationId xmlns:a16="http://schemas.microsoft.com/office/drawing/2014/main" id="{7CAF0E69-7CE3-4603-BDA5-4CDD35C6230B}"/>
              </a:ext>
            </a:extLst>
          </p:cNvPr>
          <p:cNvSpPr txBox="1"/>
          <p:nvPr/>
        </p:nvSpPr>
        <p:spPr>
          <a:xfrm>
            <a:off x="200026" y="1771650"/>
            <a:ext cx="8634412" cy="329320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rial" panose="020B0604020202020204" pitchFamily="34" charset="0"/>
              </a:rPr>
              <a:t>One in four women and one in seven men will experience domestic violence in their lifetime (CDC).</a:t>
            </a:r>
          </a:p>
          <a:p>
            <a:pPr marL="342900" indent="-342900">
              <a:buFont typeface="Arial" panose="020B0604020202020204" pitchFamily="34" charset="0"/>
              <a:buChar char="•"/>
            </a:pPr>
            <a:endParaRPr lang="en-US" dirty="0">
              <a:latin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rPr>
              <a:t>On average, nearly 20 people per minute are physically abused by an intimate partner in the United States (NCADV).</a:t>
            </a:r>
          </a:p>
          <a:p>
            <a:pPr marL="342900" indent="-342900">
              <a:buFont typeface="Arial" panose="020B0604020202020204" pitchFamily="34" charset="0"/>
              <a:buChar char="•"/>
            </a:pPr>
            <a:endParaRPr lang="en-US" dirty="0">
              <a:latin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rPr>
              <a:t>Women between the ages of 18-24 are most commonly abused by an intimate partner (NCADV).</a:t>
            </a:r>
          </a:p>
          <a:p>
            <a:pPr marL="342900" indent="-342900">
              <a:buFont typeface="Arial" panose="020B0604020202020204" pitchFamily="34" charset="0"/>
              <a:buChar char="•"/>
            </a:pPr>
            <a:endParaRPr lang="en-US" dirty="0">
              <a:latin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rPr>
              <a:t>Being a survivor of domestic violence is correlated with a higher rate of depression and suicidal behavior (NCADV).</a:t>
            </a:r>
            <a:endParaRPr lang="en-US" b="1" dirty="0">
              <a:latin typeface="Arial" panose="020B0604020202020204" pitchFamily="34" charset="0"/>
            </a:endParaRPr>
          </a:p>
          <a:p>
            <a:r>
              <a:rPr lang="en-US" sz="1000" dirty="0">
                <a:solidFill>
                  <a:srgbClr val="C00000"/>
                </a:solidFill>
              </a:rPr>
              <a:t>	</a:t>
            </a:r>
            <a:endParaRPr lang="en-US" sz="800" b="1" dirty="0"/>
          </a:p>
        </p:txBody>
      </p:sp>
      <p:pic>
        <p:nvPicPr>
          <p:cNvPr id="3" name="Picture 2">
            <a:extLst>
              <a:ext uri="{FF2B5EF4-FFF2-40B4-BE49-F238E27FC236}">
                <a16:creationId xmlns:a16="http://schemas.microsoft.com/office/drawing/2014/main" id="{8081C021-BC9E-4445-853B-1D9C496031A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19437" y="5033370"/>
            <a:ext cx="2905125" cy="1661135"/>
          </a:xfrm>
          <a:prstGeom prst="rect">
            <a:avLst/>
          </a:prstGeom>
        </p:spPr>
      </p:pic>
    </p:spTree>
    <p:extLst>
      <p:ext uri="{BB962C8B-B14F-4D97-AF65-F5344CB8AC3E}">
        <p14:creationId xmlns:p14="http://schemas.microsoft.com/office/powerpoint/2010/main" val="18977780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80872"/>
            <a:ext cx="8229600" cy="1143000"/>
          </a:xfrm>
        </p:spPr>
        <p:txBody>
          <a:bodyPr>
            <a:noAutofit/>
          </a:bodyPr>
          <a:lstStyle/>
          <a:p>
            <a:br>
              <a:rPr lang="en-US" sz="4000" b="1" dirty="0"/>
            </a:br>
            <a:r>
              <a:rPr lang="en-US" sz="4000" b="1" dirty="0"/>
              <a:t>impacts on employee Safety &amp; productivity</a:t>
            </a:r>
          </a:p>
        </p:txBody>
      </p:sp>
      <p:sp>
        <p:nvSpPr>
          <p:cNvPr id="2" name="Content Placeholder 1"/>
          <p:cNvSpPr>
            <a:spLocks noGrp="1"/>
          </p:cNvSpPr>
          <p:nvPr>
            <p:ph sz="half" idx="1"/>
          </p:nvPr>
        </p:nvSpPr>
        <p:spPr>
          <a:xfrm>
            <a:off x="457201" y="1958196"/>
            <a:ext cx="3071004" cy="2311879"/>
          </a:xfrm>
        </p:spPr>
        <p:txBody>
          <a:bodyPr>
            <a:normAutofit fontScale="92500" lnSpcReduction="20000"/>
          </a:bodyPr>
          <a:lstStyle/>
          <a:p>
            <a:pPr>
              <a:spcBef>
                <a:spcPts val="1200"/>
              </a:spcBef>
            </a:pPr>
            <a:endParaRPr lang="en-US" sz="1800" b="1" i="1" dirty="0"/>
          </a:p>
          <a:p>
            <a:pPr lvl="1"/>
            <a:endParaRPr lang="en-US" sz="1800" b="1" dirty="0"/>
          </a:p>
          <a:p>
            <a:pPr lvl="1"/>
            <a:endParaRPr lang="en-US" sz="1800" b="1" dirty="0"/>
          </a:p>
          <a:p>
            <a:pPr lvl="1"/>
            <a:endParaRPr lang="en-US" sz="1800" b="1" dirty="0"/>
          </a:p>
          <a:p>
            <a:pPr lvl="1"/>
            <a:endParaRPr lang="en-US" sz="1800" b="1" dirty="0"/>
          </a:p>
          <a:p>
            <a:pPr lvl="1"/>
            <a:endParaRPr lang="en-US" sz="1800" b="1" dirty="0"/>
          </a:p>
          <a:p>
            <a:pPr marL="0" indent="0">
              <a:buNone/>
            </a:pPr>
            <a:endParaRPr lang="en-US" sz="1800" b="1" dirty="0"/>
          </a:p>
          <a:p>
            <a:endParaRPr lang="en-US" sz="1800" dirty="0"/>
          </a:p>
        </p:txBody>
      </p:sp>
      <p:sp>
        <p:nvSpPr>
          <p:cNvPr id="39" name="Content Placeholder 38"/>
          <p:cNvSpPr>
            <a:spLocks noGrp="1"/>
          </p:cNvSpPr>
          <p:nvPr>
            <p:ph sz="half" idx="2"/>
          </p:nvPr>
        </p:nvSpPr>
        <p:spPr>
          <a:xfrm>
            <a:off x="341461" y="2228850"/>
            <a:ext cx="4344839" cy="4242758"/>
          </a:xfrm>
        </p:spPr>
        <p:txBody>
          <a:bodyPr>
            <a:normAutofit fontScale="92500" lnSpcReduction="20000"/>
          </a:bodyPr>
          <a:lstStyle/>
          <a:p>
            <a:r>
              <a:rPr lang="en-US" sz="2100" dirty="0"/>
              <a:t>Survivors of intimate partner violence lose a total of 8 million days of paid work each year (NCADV).</a:t>
            </a:r>
          </a:p>
          <a:p>
            <a:endParaRPr lang="en-US" sz="2100" dirty="0"/>
          </a:p>
          <a:p>
            <a:r>
              <a:rPr lang="en-US" sz="2100" dirty="0"/>
              <a:t>Between 21-60% of survivors of intimate partner violence lose their jobs due to reasons stemming from the abuse (NCADV). </a:t>
            </a:r>
          </a:p>
          <a:p>
            <a:endParaRPr lang="en-US" sz="2100" b="1" dirty="0">
              <a:solidFill>
                <a:srgbClr val="002060"/>
              </a:solidFill>
            </a:endParaRPr>
          </a:p>
          <a:p>
            <a:r>
              <a:rPr lang="en-US" sz="2100" dirty="0"/>
              <a:t>A 2013 analysis found that women who have experienced intimate partner violence were almost twice as likely to experience depression and problem drinking </a:t>
            </a:r>
            <a:r>
              <a:rPr lang="en-US" sz="1800" dirty="0"/>
              <a:t>(WHO).</a:t>
            </a:r>
            <a:endParaRPr lang="en-US" sz="1800" b="1" dirty="0">
              <a:solidFill>
                <a:srgbClr val="2F308B"/>
              </a:solidFill>
            </a:endParaRPr>
          </a:p>
        </p:txBody>
      </p:sp>
      <p:pic>
        <p:nvPicPr>
          <p:cNvPr id="4" name="Picture 3">
            <a:extLst>
              <a:ext uri="{FF2B5EF4-FFF2-40B4-BE49-F238E27FC236}">
                <a16:creationId xmlns:a16="http://schemas.microsoft.com/office/drawing/2014/main" id="{8783258E-DB36-4942-8C5C-E69AB0EE93E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1290" t="1179" r="11186" b="1179"/>
          <a:stretch/>
        </p:blipFill>
        <p:spPr>
          <a:xfrm>
            <a:off x="4851267" y="2334073"/>
            <a:ext cx="3951272" cy="3738653"/>
          </a:xfrm>
          <a:prstGeom prst="rect">
            <a:avLst/>
          </a:prstGeom>
        </p:spPr>
      </p:pic>
    </p:spTree>
    <p:extLst>
      <p:ext uri="{BB962C8B-B14F-4D97-AF65-F5344CB8AC3E}">
        <p14:creationId xmlns:p14="http://schemas.microsoft.com/office/powerpoint/2010/main" val="4547918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935493" y="1422888"/>
            <a:ext cx="707571"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b="1" dirty="0">
              <a:solidFill>
                <a:srgbClr val="000000"/>
              </a:solidFill>
            </a:endParaRPr>
          </a:p>
        </p:txBody>
      </p:sp>
      <p:sp>
        <p:nvSpPr>
          <p:cNvPr id="11" name="Rectangle 10"/>
          <p:cNvSpPr>
            <a:spLocks noChangeArrowheads="1"/>
          </p:cNvSpPr>
          <p:nvPr/>
        </p:nvSpPr>
        <p:spPr bwMode="auto">
          <a:xfrm>
            <a:off x="7128636" y="3908913"/>
            <a:ext cx="170694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b="1" dirty="0">
              <a:solidFill>
                <a:srgbClr val="000000"/>
              </a:solidFill>
            </a:endParaRPr>
          </a:p>
        </p:txBody>
      </p:sp>
      <p:sp>
        <p:nvSpPr>
          <p:cNvPr id="12" name="Freeform 11"/>
          <p:cNvSpPr>
            <a:spLocks/>
          </p:cNvSpPr>
          <p:nvPr/>
        </p:nvSpPr>
        <p:spPr bwMode="auto">
          <a:xfrm>
            <a:off x="4119942" y="2808775"/>
            <a:ext cx="370416" cy="160338"/>
          </a:xfrm>
          <a:custGeom>
            <a:avLst/>
            <a:gdLst>
              <a:gd name="T0" fmla="*/ 2147483647 w 317"/>
              <a:gd name="T1" fmla="*/ 0 h 151"/>
              <a:gd name="T2" fmla="*/ 2147483647 w 317"/>
              <a:gd name="T3" fmla="*/ 2147483647 h 151"/>
              <a:gd name="T4" fmla="*/ 2147483647 w 317"/>
              <a:gd name="T5" fmla="*/ 2147483647 h 151"/>
              <a:gd name="T6" fmla="*/ 2147483647 w 317"/>
              <a:gd name="T7" fmla="*/ 2147483647 h 151"/>
              <a:gd name="T8" fmla="*/ 0 w 317"/>
              <a:gd name="T9" fmla="*/ 2147483647 h 151"/>
              <a:gd name="T10" fmla="*/ 2147483647 w 317"/>
              <a:gd name="T11" fmla="*/ 2147483647 h 151"/>
              <a:gd name="T12" fmla="*/ 2147483647 w 317"/>
              <a:gd name="T13" fmla="*/ 2147483647 h 151"/>
              <a:gd name="T14" fmla="*/ 2147483647 w 317"/>
              <a:gd name="T15" fmla="*/ 2147483647 h 151"/>
              <a:gd name="T16" fmla="*/ 2147483647 w 317"/>
              <a:gd name="T17" fmla="*/ 2147483647 h 151"/>
              <a:gd name="T18" fmla="*/ 2147483647 w 317"/>
              <a:gd name="T19" fmla="*/ 2147483647 h 151"/>
              <a:gd name="T20" fmla="*/ 2147483647 w 317"/>
              <a:gd name="T21" fmla="*/ 2147483647 h 151"/>
              <a:gd name="T22" fmla="*/ 2147483647 w 317"/>
              <a:gd name="T23" fmla="*/ 2147483647 h 151"/>
              <a:gd name="T24" fmla="*/ 2147483647 w 317"/>
              <a:gd name="T25" fmla="*/ 2147483647 h 151"/>
              <a:gd name="T26" fmla="*/ 2147483647 w 317"/>
              <a:gd name="T27" fmla="*/ 2147483647 h 151"/>
              <a:gd name="T28" fmla="*/ 2147483647 w 317"/>
              <a:gd name="T29" fmla="*/ 2147483647 h 151"/>
              <a:gd name="T30" fmla="*/ 2147483647 w 317"/>
              <a:gd name="T31" fmla="*/ 2147483647 h 151"/>
              <a:gd name="T32" fmla="*/ 2147483647 w 317"/>
              <a:gd name="T33" fmla="*/ 2147483647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7"/>
              <a:gd name="T52" fmla="*/ 0 h 151"/>
              <a:gd name="T53" fmla="*/ 317 w 317"/>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7" h="151">
                <a:moveTo>
                  <a:pt x="120" y="0"/>
                </a:moveTo>
                <a:lnTo>
                  <a:pt x="71" y="12"/>
                </a:lnTo>
                <a:lnTo>
                  <a:pt x="41" y="20"/>
                </a:lnTo>
                <a:lnTo>
                  <a:pt x="18" y="31"/>
                </a:lnTo>
                <a:lnTo>
                  <a:pt x="0" y="40"/>
                </a:lnTo>
                <a:lnTo>
                  <a:pt x="5" y="59"/>
                </a:lnTo>
                <a:lnTo>
                  <a:pt x="17" y="80"/>
                </a:lnTo>
                <a:lnTo>
                  <a:pt x="62" y="84"/>
                </a:lnTo>
                <a:lnTo>
                  <a:pt x="111" y="88"/>
                </a:lnTo>
                <a:lnTo>
                  <a:pt x="140" y="92"/>
                </a:lnTo>
                <a:lnTo>
                  <a:pt x="180" y="102"/>
                </a:lnTo>
                <a:lnTo>
                  <a:pt x="214" y="106"/>
                </a:lnTo>
                <a:lnTo>
                  <a:pt x="264" y="112"/>
                </a:lnTo>
                <a:lnTo>
                  <a:pt x="241" y="132"/>
                </a:lnTo>
                <a:lnTo>
                  <a:pt x="223" y="146"/>
                </a:lnTo>
                <a:lnTo>
                  <a:pt x="276" y="151"/>
                </a:lnTo>
                <a:lnTo>
                  <a:pt x="317" y="149"/>
                </a:lnTo>
              </a:path>
            </a:pathLst>
          </a:custGeom>
          <a:noFill/>
          <a:ln w="1428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1400" b="1" dirty="0">
              <a:solidFill>
                <a:srgbClr val="000000"/>
              </a:solidFill>
            </a:endParaRPr>
          </a:p>
        </p:txBody>
      </p:sp>
      <p:sp>
        <p:nvSpPr>
          <p:cNvPr id="13" name="Freeform 12"/>
          <p:cNvSpPr>
            <a:spLocks/>
          </p:cNvSpPr>
          <p:nvPr/>
        </p:nvSpPr>
        <p:spPr bwMode="auto">
          <a:xfrm>
            <a:off x="4322541" y="2821484"/>
            <a:ext cx="1345595" cy="169863"/>
          </a:xfrm>
          <a:custGeom>
            <a:avLst/>
            <a:gdLst>
              <a:gd name="T0" fmla="*/ 2147483647 w 1149"/>
              <a:gd name="T1" fmla="*/ 0 h 159"/>
              <a:gd name="T2" fmla="*/ 2147483647 w 1149"/>
              <a:gd name="T3" fmla="*/ 2147483647 h 159"/>
              <a:gd name="T4" fmla="*/ 2147483647 w 1149"/>
              <a:gd name="T5" fmla="*/ 2147483647 h 159"/>
              <a:gd name="T6" fmla="*/ 2147483647 w 1149"/>
              <a:gd name="T7" fmla="*/ 2147483647 h 159"/>
              <a:gd name="T8" fmla="*/ 2147483647 w 1149"/>
              <a:gd name="T9" fmla="*/ 2147483647 h 159"/>
              <a:gd name="T10" fmla="*/ 0 w 1149"/>
              <a:gd name="T11" fmla="*/ 2147483647 h 159"/>
              <a:gd name="T12" fmla="*/ 2147483647 w 1149"/>
              <a:gd name="T13" fmla="*/ 2147483647 h 159"/>
              <a:gd name="T14" fmla="*/ 2147483647 w 1149"/>
              <a:gd name="T15" fmla="*/ 2147483647 h 159"/>
              <a:gd name="T16" fmla="*/ 2147483647 w 1149"/>
              <a:gd name="T17" fmla="*/ 2147483647 h 159"/>
              <a:gd name="T18" fmla="*/ 2147483647 w 1149"/>
              <a:gd name="T19" fmla="*/ 2147483647 h 159"/>
              <a:gd name="T20" fmla="*/ 2147483647 w 1149"/>
              <a:gd name="T21" fmla="*/ 2147483647 h 159"/>
              <a:gd name="T22" fmla="*/ 2147483647 w 1149"/>
              <a:gd name="T23" fmla="*/ 2147483647 h 159"/>
              <a:gd name="T24" fmla="*/ 2147483647 w 1149"/>
              <a:gd name="T25" fmla="*/ 2147483647 h 159"/>
              <a:gd name="T26" fmla="*/ 2147483647 w 1149"/>
              <a:gd name="T27" fmla="*/ 2147483647 h 159"/>
              <a:gd name="T28" fmla="*/ 2147483647 w 1149"/>
              <a:gd name="T29" fmla="*/ 2147483647 h 159"/>
              <a:gd name="T30" fmla="*/ 2147483647 w 1149"/>
              <a:gd name="T31" fmla="*/ 2147483647 h 159"/>
              <a:gd name="T32" fmla="*/ 2147483647 w 1149"/>
              <a:gd name="T33" fmla="*/ 2147483647 h 159"/>
              <a:gd name="T34" fmla="*/ 2147483647 w 1149"/>
              <a:gd name="T35" fmla="*/ 2147483647 h 159"/>
              <a:gd name="T36" fmla="*/ 2147483647 w 1149"/>
              <a:gd name="T37" fmla="*/ 2147483647 h 159"/>
              <a:gd name="T38" fmla="*/ 2147483647 w 1149"/>
              <a:gd name="T39" fmla="*/ 2147483647 h 159"/>
              <a:gd name="T40" fmla="*/ 2147483647 w 1149"/>
              <a:gd name="T41" fmla="*/ 2147483647 h 159"/>
              <a:gd name="T42" fmla="*/ 2147483647 w 1149"/>
              <a:gd name="T43" fmla="*/ 2147483647 h 159"/>
              <a:gd name="T44" fmla="*/ 2147483647 w 1149"/>
              <a:gd name="T45" fmla="*/ 2147483647 h 159"/>
              <a:gd name="T46" fmla="*/ 2147483647 w 1149"/>
              <a:gd name="T47" fmla="*/ 2147483647 h 159"/>
              <a:gd name="T48" fmla="*/ 2147483647 w 1149"/>
              <a:gd name="T49" fmla="*/ 2147483647 h 159"/>
              <a:gd name="T50" fmla="*/ 2147483647 w 1149"/>
              <a:gd name="T51" fmla="*/ 2147483647 h 159"/>
              <a:gd name="T52" fmla="*/ 2147483647 w 1149"/>
              <a:gd name="T53" fmla="*/ 2147483647 h 159"/>
              <a:gd name="T54" fmla="*/ 2147483647 w 1149"/>
              <a:gd name="T55" fmla="*/ 2147483647 h 159"/>
              <a:gd name="T56" fmla="*/ 2147483647 w 1149"/>
              <a:gd name="T57" fmla="*/ 2147483647 h 159"/>
              <a:gd name="T58" fmla="*/ 2147483647 w 1149"/>
              <a:gd name="T59" fmla="*/ 2147483647 h 1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9"/>
              <a:gd name="T91" fmla="*/ 0 h 159"/>
              <a:gd name="T92" fmla="*/ 1149 w 1149"/>
              <a:gd name="T93" fmla="*/ 159 h 15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9" h="159">
                <a:moveTo>
                  <a:pt x="160" y="0"/>
                </a:moveTo>
                <a:lnTo>
                  <a:pt x="99" y="1"/>
                </a:lnTo>
                <a:lnTo>
                  <a:pt x="54" y="6"/>
                </a:lnTo>
                <a:lnTo>
                  <a:pt x="23" y="14"/>
                </a:lnTo>
                <a:lnTo>
                  <a:pt x="7" y="25"/>
                </a:lnTo>
                <a:lnTo>
                  <a:pt x="0" y="39"/>
                </a:lnTo>
                <a:lnTo>
                  <a:pt x="7" y="51"/>
                </a:lnTo>
                <a:lnTo>
                  <a:pt x="28" y="57"/>
                </a:lnTo>
                <a:lnTo>
                  <a:pt x="68" y="62"/>
                </a:lnTo>
                <a:lnTo>
                  <a:pt x="93" y="64"/>
                </a:lnTo>
                <a:lnTo>
                  <a:pt x="121" y="63"/>
                </a:lnTo>
                <a:lnTo>
                  <a:pt x="136" y="64"/>
                </a:lnTo>
                <a:lnTo>
                  <a:pt x="143" y="74"/>
                </a:lnTo>
                <a:lnTo>
                  <a:pt x="145" y="84"/>
                </a:lnTo>
                <a:lnTo>
                  <a:pt x="172" y="87"/>
                </a:lnTo>
                <a:lnTo>
                  <a:pt x="244" y="97"/>
                </a:lnTo>
                <a:lnTo>
                  <a:pt x="259" y="93"/>
                </a:lnTo>
                <a:lnTo>
                  <a:pt x="281" y="91"/>
                </a:lnTo>
                <a:lnTo>
                  <a:pt x="307" y="94"/>
                </a:lnTo>
                <a:lnTo>
                  <a:pt x="334" y="98"/>
                </a:lnTo>
                <a:lnTo>
                  <a:pt x="359" y="100"/>
                </a:lnTo>
                <a:lnTo>
                  <a:pt x="357" y="110"/>
                </a:lnTo>
                <a:lnTo>
                  <a:pt x="346" y="122"/>
                </a:lnTo>
                <a:lnTo>
                  <a:pt x="393" y="133"/>
                </a:lnTo>
                <a:lnTo>
                  <a:pt x="517" y="159"/>
                </a:lnTo>
                <a:lnTo>
                  <a:pt x="664" y="155"/>
                </a:lnTo>
                <a:lnTo>
                  <a:pt x="901" y="140"/>
                </a:lnTo>
                <a:lnTo>
                  <a:pt x="940" y="122"/>
                </a:lnTo>
                <a:lnTo>
                  <a:pt x="1040" y="118"/>
                </a:lnTo>
                <a:lnTo>
                  <a:pt x="1149" y="129"/>
                </a:lnTo>
              </a:path>
            </a:pathLst>
          </a:custGeom>
          <a:noFill/>
          <a:ln w="1428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1400" b="1" dirty="0">
              <a:solidFill>
                <a:srgbClr val="000000"/>
              </a:solidFill>
            </a:endParaRPr>
          </a:p>
        </p:txBody>
      </p:sp>
      <p:sp>
        <p:nvSpPr>
          <p:cNvPr id="14" name="Freeform 13"/>
          <p:cNvSpPr>
            <a:spLocks/>
          </p:cNvSpPr>
          <p:nvPr/>
        </p:nvSpPr>
        <p:spPr bwMode="auto">
          <a:xfrm>
            <a:off x="5365755" y="2951651"/>
            <a:ext cx="932845" cy="55563"/>
          </a:xfrm>
          <a:custGeom>
            <a:avLst/>
            <a:gdLst>
              <a:gd name="T0" fmla="*/ 0 w 798"/>
              <a:gd name="T1" fmla="*/ 2147483647 h 53"/>
              <a:gd name="T2" fmla="*/ 2147483647 w 798"/>
              <a:gd name="T3" fmla="*/ 2147483647 h 53"/>
              <a:gd name="T4" fmla="*/ 2147483647 w 798"/>
              <a:gd name="T5" fmla="*/ 2147483647 h 53"/>
              <a:gd name="T6" fmla="*/ 2147483647 w 798"/>
              <a:gd name="T7" fmla="*/ 2147483647 h 53"/>
              <a:gd name="T8" fmla="*/ 2147483647 w 798"/>
              <a:gd name="T9" fmla="*/ 2147483647 h 53"/>
              <a:gd name="T10" fmla="*/ 2147483647 w 798"/>
              <a:gd name="T11" fmla="*/ 2147483647 h 53"/>
              <a:gd name="T12" fmla="*/ 2147483647 w 798"/>
              <a:gd name="T13" fmla="*/ 2147483647 h 53"/>
              <a:gd name="T14" fmla="*/ 2147483647 w 798"/>
              <a:gd name="T15" fmla="*/ 2147483647 h 53"/>
              <a:gd name="T16" fmla="*/ 2147483647 w 798"/>
              <a:gd name="T17" fmla="*/ 2147483647 h 53"/>
              <a:gd name="T18" fmla="*/ 2147483647 w 798"/>
              <a:gd name="T19" fmla="*/ 2147483647 h 53"/>
              <a:gd name="T20" fmla="*/ 2147483647 w 798"/>
              <a:gd name="T21" fmla="*/ 2147483647 h 53"/>
              <a:gd name="T22" fmla="*/ 2147483647 w 798"/>
              <a:gd name="T23" fmla="*/ 2147483647 h 53"/>
              <a:gd name="T24" fmla="*/ 2147483647 w 798"/>
              <a:gd name="T25" fmla="*/ 2147483647 h 53"/>
              <a:gd name="T26" fmla="*/ 2147483647 w 798"/>
              <a:gd name="T27" fmla="*/ 2147483647 h 53"/>
              <a:gd name="T28" fmla="*/ 2147483647 w 798"/>
              <a:gd name="T29" fmla="*/ 2147483647 h 53"/>
              <a:gd name="T30" fmla="*/ 2147483647 w 798"/>
              <a:gd name="T31" fmla="*/ 2147483647 h 53"/>
              <a:gd name="T32" fmla="*/ 2147483647 w 798"/>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8"/>
              <a:gd name="T52" fmla="*/ 0 h 53"/>
              <a:gd name="T53" fmla="*/ 798 w 79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8" h="53">
                <a:moveTo>
                  <a:pt x="0" y="48"/>
                </a:moveTo>
                <a:lnTo>
                  <a:pt x="28" y="42"/>
                </a:lnTo>
                <a:lnTo>
                  <a:pt x="58" y="37"/>
                </a:lnTo>
                <a:lnTo>
                  <a:pt x="101" y="45"/>
                </a:lnTo>
                <a:lnTo>
                  <a:pt x="153" y="53"/>
                </a:lnTo>
                <a:lnTo>
                  <a:pt x="206" y="48"/>
                </a:lnTo>
                <a:lnTo>
                  <a:pt x="246" y="47"/>
                </a:lnTo>
                <a:lnTo>
                  <a:pt x="269" y="44"/>
                </a:lnTo>
                <a:lnTo>
                  <a:pt x="309" y="39"/>
                </a:lnTo>
                <a:lnTo>
                  <a:pt x="346" y="35"/>
                </a:lnTo>
                <a:lnTo>
                  <a:pt x="406" y="38"/>
                </a:lnTo>
                <a:lnTo>
                  <a:pt x="453" y="41"/>
                </a:lnTo>
                <a:lnTo>
                  <a:pt x="475" y="42"/>
                </a:lnTo>
                <a:lnTo>
                  <a:pt x="545" y="31"/>
                </a:lnTo>
                <a:lnTo>
                  <a:pt x="623" y="19"/>
                </a:lnTo>
                <a:lnTo>
                  <a:pt x="710" y="19"/>
                </a:lnTo>
                <a:lnTo>
                  <a:pt x="798" y="0"/>
                </a:lnTo>
              </a:path>
            </a:pathLst>
          </a:custGeom>
          <a:noFill/>
          <a:ln w="1428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1400" b="1" dirty="0">
              <a:solidFill>
                <a:srgbClr val="000000"/>
              </a:solidFill>
            </a:endParaRPr>
          </a:p>
        </p:txBody>
      </p:sp>
      <p:sp>
        <p:nvSpPr>
          <p:cNvPr id="15" name="Freeform 14"/>
          <p:cNvSpPr>
            <a:spLocks/>
          </p:cNvSpPr>
          <p:nvPr/>
        </p:nvSpPr>
        <p:spPr bwMode="auto">
          <a:xfrm>
            <a:off x="5767922" y="2813538"/>
            <a:ext cx="662214" cy="138112"/>
          </a:xfrm>
          <a:custGeom>
            <a:avLst/>
            <a:gdLst>
              <a:gd name="T0" fmla="*/ 0 w 565"/>
              <a:gd name="T1" fmla="*/ 2147483647 h 128"/>
              <a:gd name="T2" fmla="*/ 2147483647 w 565"/>
              <a:gd name="T3" fmla="*/ 2147483647 h 128"/>
              <a:gd name="T4" fmla="*/ 2147483647 w 565"/>
              <a:gd name="T5" fmla="*/ 2147483647 h 128"/>
              <a:gd name="T6" fmla="*/ 2147483647 w 565"/>
              <a:gd name="T7" fmla="*/ 2147483647 h 128"/>
              <a:gd name="T8" fmla="*/ 2147483647 w 565"/>
              <a:gd name="T9" fmla="*/ 2147483647 h 128"/>
              <a:gd name="T10" fmla="*/ 2147483647 w 565"/>
              <a:gd name="T11" fmla="*/ 2147483647 h 128"/>
              <a:gd name="T12" fmla="*/ 2147483647 w 565"/>
              <a:gd name="T13" fmla="*/ 2147483647 h 128"/>
              <a:gd name="T14" fmla="*/ 2147483647 w 565"/>
              <a:gd name="T15" fmla="*/ 2147483647 h 128"/>
              <a:gd name="T16" fmla="*/ 2147483647 w 565"/>
              <a:gd name="T17" fmla="*/ 2147483647 h 128"/>
              <a:gd name="T18" fmla="*/ 2147483647 w 565"/>
              <a:gd name="T19" fmla="*/ 2147483647 h 128"/>
              <a:gd name="T20" fmla="*/ 2147483647 w 565"/>
              <a:gd name="T21" fmla="*/ 2147483647 h 128"/>
              <a:gd name="T22" fmla="*/ 2147483647 w 565"/>
              <a:gd name="T23" fmla="*/ 2147483647 h 128"/>
              <a:gd name="T24" fmla="*/ 2147483647 w 565"/>
              <a:gd name="T25" fmla="*/ 2147483647 h 128"/>
              <a:gd name="T26" fmla="*/ 2147483647 w 565"/>
              <a:gd name="T27" fmla="*/ 2147483647 h 128"/>
              <a:gd name="T28" fmla="*/ 2147483647 w 565"/>
              <a:gd name="T29" fmla="*/ 2147483647 h 128"/>
              <a:gd name="T30" fmla="*/ 2147483647 w 565"/>
              <a:gd name="T31" fmla="*/ 2147483647 h 128"/>
              <a:gd name="T32" fmla="*/ 2147483647 w 565"/>
              <a:gd name="T33" fmla="*/ 2147483647 h 128"/>
              <a:gd name="T34" fmla="*/ 2147483647 w 565"/>
              <a:gd name="T35" fmla="*/ 0 h 128"/>
              <a:gd name="T36" fmla="*/ 2147483647 w 565"/>
              <a:gd name="T37" fmla="*/ 0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5"/>
              <a:gd name="T58" fmla="*/ 0 h 128"/>
              <a:gd name="T59" fmla="*/ 565 w 565"/>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5" h="128">
                <a:moveTo>
                  <a:pt x="0" y="128"/>
                </a:moveTo>
                <a:lnTo>
                  <a:pt x="66" y="122"/>
                </a:lnTo>
                <a:lnTo>
                  <a:pt x="107" y="120"/>
                </a:lnTo>
                <a:lnTo>
                  <a:pt x="163" y="109"/>
                </a:lnTo>
                <a:lnTo>
                  <a:pt x="247" y="107"/>
                </a:lnTo>
                <a:lnTo>
                  <a:pt x="346" y="98"/>
                </a:lnTo>
                <a:lnTo>
                  <a:pt x="416" y="93"/>
                </a:lnTo>
                <a:lnTo>
                  <a:pt x="464" y="78"/>
                </a:lnTo>
                <a:lnTo>
                  <a:pt x="493" y="73"/>
                </a:lnTo>
                <a:lnTo>
                  <a:pt x="512" y="69"/>
                </a:lnTo>
                <a:lnTo>
                  <a:pt x="556" y="46"/>
                </a:lnTo>
                <a:lnTo>
                  <a:pt x="564" y="36"/>
                </a:lnTo>
                <a:lnTo>
                  <a:pt x="565" y="25"/>
                </a:lnTo>
                <a:lnTo>
                  <a:pt x="559" y="21"/>
                </a:lnTo>
                <a:lnTo>
                  <a:pt x="545" y="14"/>
                </a:lnTo>
                <a:lnTo>
                  <a:pt x="519" y="14"/>
                </a:lnTo>
                <a:lnTo>
                  <a:pt x="490" y="6"/>
                </a:lnTo>
                <a:lnTo>
                  <a:pt x="449" y="0"/>
                </a:lnTo>
                <a:lnTo>
                  <a:pt x="395" y="0"/>
                </a:lnTo>
              </a:path>
            </a:pathLst>
          </a:custGeom>
          <a:noFill/>
          <a:ln w="1428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1400" b="1" dirty="0">
              <a:solidFill>
                <a:srgbClr val="000000"/>
              </a:solidFill>
            </a:endParaRPr>
          </a:p>
        </p:txBody>
      </p:sp>
      <p:sp>
        <p:nvSpPr>
          <p:cNvPr id="16" name="Freeform 15"/>
          <p:cNvSpPr>
            <a:spLocks/>
          </p:cNvSpPr>
          <p:nvPr/>
        </p:nvSpPr>
        <p:spPr bwMode="auto">
          <a:xfrm>
            <a:off x="6439207" y="2799250"/>
            <a:ext cx="175381" cy="128588"/>
          </a:xfrm>
          <a:custGeom>
            <a:avLst/>
            <a:gdLst>
              <a:gd name="T0" fmla="*/ 2147483647 w 150"/>
              <a:gd name="T1" fmla="*/ 2147483647 h 120"/>
              <a:gd name="T2" fmla="*/ 2147483647 w 150"/>
              <a:gd name="T3" fmla="*/ 2147483647 h 120"/>
              <a:gd name="T4" fmla="*/ 2147483647 w 150"/>
              <a:gd name="T5" fmla="*/ 2147483647 h 120"/>
              <a:gd name="T6" fmla="*/ 2147483647 w 150"/>
              <a:gd name="T7" fmla="*/ 2147483647 h 120"/>
              <a:gd name="T8" fmla="*/ 2147483647 w 150"/>
              <a:gd name="T9" fmla="*/ 2147483647 h 120"/>
              <a:gd name="T10" fmla="*/ 2147483647 w 150"/>
              <a:gd name="T11" fmla="*/ 2147483647 h 120"/>
              <a:gd name="T12" fmla="*/ 2147483647 w 150"/>
              <a:gd name="T13" fmla="*/ 2147483647 h 120"/>
              <a:gd name="T14" fmla="*/ 2147483647 w 150"/>
              <a:gd name="T15" fmla="*/ 2147483647 h 120"/>
              <a:gd name="T16" fmla="*/ 2147483647 w 150"/>
              <a:gd name="T17" fmla="*/ 0 h 120"/>
              <a:gd name="T18" fmla="*/ 0 w 150"/>
              <a:gd name="T19" fmla="*/ 2147483647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20"/>
              <a:gd name="T32" fmla="*/ 150 w 150"/>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20">
                <a:moveTo>
                  <a:pt x="34" y="120"/>
                </a:moveTo>
                <a:lnTo>
                  <a:pt x="79" y="100"/>
                </a:lnTo>
                <a:lnTo>
                  <a:pt x="123" y="83"/>
                </a:lnTo>
                <a:lnTo>
                  <a:pt x="115" y="72"/>
                </a:lnTo>
                <a:lnTo>
                  <a:pt x="108" y="56"/>
                </a:lnTo>
                <a:lnTo>
                  <a:pt x="126" y="39"/>
                </a:lnTo>
                <a:lnTo>
                  <a:pt x="150" y="26"/>
                </a:lnTo>
                <a:lnTo>
                  <a:pt x="117" y="14"/>
                </a:lnTo>
                <a:lnTo>
                  <a:pt x="75" y="0"/>
                </a:lnTo>
                <a:lnTo>
                  <a:pt x="0" y="5"/>
                </a:lnTo>
              </a:path>
            </a:pathLst>
          </a:custGeom>
          <a:noFill/>
          <a:ln w="1428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1400" b="1" dirty="0">
              <a:solidFill>
                <a:srgbClr val="000000"/>
              </a:solidFill>
            </a:endParaRPr>
          </a:p>
        </p:txBody>
      </p:sp>
      <p:sp>
        <p:nvSpPr>
          <p:cNvPr id="17" name="Freeform 16"/>
          <p:cNvSpPr>
            <a:spLocks/>
          </p:cNvSpPr>
          <p:nvPr/>
        </p:nvSpPr>
        <p:spPr bwMode="auto">
          <a:xfrm>
            <a:off x="5076981" y="2092813"/>
            <a:ext cx="58965" cy="76200"/>
          </a:xfrm>
          <a:custGeom>
            <a:avLst/>
            <a:gdLst>
              <a:gd name="T0" fmla="*/ 0 w 13"/>
              <a:gd name="T1" fmla="*/ 0 h 72"/>
              <a:gd name="T2" fmla="*/ 2147483647 w 13"/>
              <a:gd name="T3" fmla="*/ 2147483647 h 72"/>
              <a:gd name="T4" fmla="*/ 0 w 13"/>
              <a:gd name="T5" fmla="*/ 0 h 72"/>
              <a:gd name="T6" fmla="*/ 0 60000 65536"/>
              <a:gd name="T7" fmla="*/ 0 60000 65536"/>
              <a:gd name="T8" fmla="*/ 0 60000 65536"/>
              <a:gd name="T9" fmla="*/ 0 w 13"/>
              <a:gd name="T10" fmla="*/ 0 h 72"/>
              <a:gd name="T11" fmla="*/ 13 w 13"/>
              <a:gd name="T12" fmla="*/ 72 h 72"/>
            </a:gdLst>
            <a:ahLst/>
            <a:cxnLst>
              <a:cxn ang="T6">
                <a:pos x="T0" y="T1"/>
              </a:cxn>
              <a:cxn ang="T7">
                <a:pos x="T2" y="T3"/>
              </a:cxn>
              <a:cxn ang="T8">
                <a:pos x="T4" y="T5"/>
              </a:cxn>
            </a:cxnLst>
            <a:rect l="T9" t="T10" r="T11" b="T12"/>
            <a:pathLst>
              <a:path w="13" h="72">
                <a:moveTo>
                  <a:pt x="0" y="0"/>
                </a:moveTo>
                <a:lnTo>
                  <a:pt x="13" y="72"/>
                </a:lnTo>
                <a:lnTo>
                  <a:pt x="0"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b="1" dirty="0">
              <a:solidFill>
                <a:srgbClr val="000000"/>
              </a:solidFill>
            </a:endParaRPr>
          </a:p>
        </p:txBody>
      </p:sp>
      <p:sp>
        <p:nvSpPr>
          <p:cNvPr id="18" name="Freeform 17"/>
          <p:cNvSpPr>
            <a:spLocks/>
          </p:cNvSpPr>
          <p:nvPr/>
        </p:nvSpPr>
        <p:spPr bwMode="auto">
          <a:xfrm>
            <a:off x="3873504" y="2792909"/>
            <a:ext cx="373441" cy="271463"/>
          </a:xfrm>
          <a:custGeom>
            <a:avLst/>
            <a:gdLst>
              <a:gd name="T0" fmla="*/ 2147483647 w 317"/>
              <a:gd name="T1" fmla="*/ 0 h 254"/>
              <a:gd name="T2" fmla="*/ 2147483647 w 317"/>
              <a:gd name="T3" fmla="*/ 2147483647 h 254"/>
              <a:gd name="T4" fmla="*/ 2147483647 w 317"/>
              <a:gd name="T5" fmla="*/ 2147483647 h 254"/>
              <a:gd name="T6" fmla="*/ 2147483647 w 317"/>
              <a:gd name="T7" fmla="*/ 2147483647 h 254"/>
              <a:gd name="T8" fmla="*/ 0 w 317"/>
              <a:gd name="T9" fmla="*/ 2147483647 h 254"/>
              <a:gd name="T10" fmla="*/ 2147483647 w 317"/>
              <a:gd name="T11" fmla="*/ 2147483647 h 254"/>
              <a:gd name="T12" fmla="*/ 2147483647 w 317"/>
              <a:gd name="T13" fmla="*/ 2147483647 h 254"/>
              <a:gd name="T14" fmla="*/ 2147483647 w 317"/>
              <a:gd name="T15" fmla="*/ 2147483647 h 254"/>
              <a:gd name="T16" fmla="*/ 2147483647 w 317"/>
              <a:gd name="T17" fmla="*/ 2147483647 h 254"/>
              <a:gd name="T18" fmla="*/ 2147483647 w 317"/>
              <a:gd name="T19" fmla="*/ 2147483647 h 254"/>
              <a:gd name="T20" fmla="*/ 2147483647 w 317"/>
              <a:gd name="T21" fmla="*/ 2147483647 h 254"/>
              <a:gd name="T22" fmla="*/ 2147483647 w 317"/>
              <a:gd name="T23" fmla="*/ 2147483647 h 254"/>
              <a:gd name="T24" fmla="*/ 2147483647 w 317"/>
              <a:gd name="T25" fmla="*/ 2147483647 h 254"/>
              <a:gd name="T26" fmla="*/ 2147483647 w 317"/>
              <a:gd name="T27" fmla="*/ 2147483647 h 254"/>
              <a:gd name="T28" fmla="*/ 2147483647 w 317"/>
              <a:gd name="T29" fmla="*/ 2147483647 h 254"/>
              <a:gd name="T30" fmla="*/ 2147483647 w 317"/>
              <a:gd name="T31" fmla="*/ 2147483647 h 254"/>
              <a:gd name="T32" fmla="*/ 2147483647 w 317"/>
              <a:gd name="T33" fmla="*/ 2147483647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7"/>
              <a:gd name="T52" fmla="*/ 0 h 254"/>
              <a:gd name="T53" fmla="*/ 317 w 317"/>
              <a:gd name="T54" fmla="*/ 254 h 2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7" h="254">
                <a:moveTo>
                  <a:pt x="120" y="0"/>
                </a:moveTo>
                <a:lnTo>
                  <a:pt x="71" y="20"/>
                </a:lnTo>
                <a:lnTo>
                  <a:pt x="41" y="32"/>
                </a:lnTo>
                <a:lnTo>
                  <a:pt x="18" y="51"/>
                </a:lnTo>
                <a:lnTo>
                  <a:pt x="0" y="66"/>
                </a:lnTo>
                <a:lnTo>
                  <a:pt x="5" y="98"/>
                </a:lnTo>
                <a:lnTo>
                  <a:pt x="17" y="134"/>
                </a:lnTo>
                <a:lnTo>
                  <a:pt x="62" y="141"/>
                </a:lnTo>
                <a:lnTo>
                  <a:pt x="111" y="146"/>
                </a:lnTo>
                <a:lnTo>
                  <a:pt x="140" y="155"/>
                </a:lnTo>
                <a:lnTo>
                  <a:pt x="180" y="170"/>
                </a:lnTo>
                <a:lnTo>
                  <a:pt x="214" y="180"/>
                </a:lnTo>
                <a:lnTo>
                  <a:pt x="264" y="187"/>
                </a:lnTo>
                <a:lnTo>
                  <a:pt x="241" y="221"/>
                </a:lnTo>
                <a:lnTo>
                  <a:pt x="223" y="248"/>
                </a:lnTo>
                <a:lnTo>
                  <a:pt x="276" y="254"/>
                </a:lnTo>
                <a:lnTo>
                  <a:pt x="317" y="249"/>
                </a:lnTo>
              </a:path>
            </a:pathLst>
          </a:custGeom>
          <a:noFill/>
          <a:ln w="1428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1400" b="1" dirty="0">
              <a:solidFill>
                <a:srgbClr val="000000"/>
              </a:solidFill>
            </a:endParaRPr>
          </a:p>
        </p:txBody>
      </p:sp>
      <p:sp>
        <p:nvSpPr>
          <p:cNvPr id="19" name="Freeform 18"/>
          <p:cNvSpPr>
            <a:spLocks/>
          </p:cNvSpPr>
          <p:nvPr/>
        </p:nvSpPr>
        <p:spPr bwMode="auto">
          <a:xfrm>
            <a:off x="6599465" y="2737338"/>
            <a:ext cx="179916" cy="273050"/>
          </a:xfrm>
          <a:custGeom>
            <a:avLst/>
            <a:gdLst>
              <a:gd name="T0" fmla="*/ 2147483647 w 153"/>
              <a:gd name="T1" fmla="*/ 2147483647 h 255"/>
              <a:gd name="T2" fmla="*/ 2147483647 w 153"/>
              <a:gd name="T3" fmla="*/ 2147483647 h 255"/>
              <a:gd name="T4" fmla="*/ 2147483647 w 153"/>
              <a:gd name="T5" fmla="*/ 2147483647 h 255"/>
              <a:gd name="T6" fmla="*/ 2147483647 w 153"/>
              <a:gd name="T7" fmla="*/ 2147483647 h 255"/>
              <a:gd name="T8" fmla="*/ 2147483647 w 153"/>
              <a:gd name="T9" fmla="*/ 2147483647 h 255"/>
              <a:gd name="T10" fmla="*/ 2147483647 w 153"/>
              <a:gd name="T11" fmla="*/ 2147483647 h 255"/>
              <a:gd name="T12" fmla="*/ 2147483647 w 153"/>
              <a:gd name="T13" fmla="*/ 2147483647 h 255"/>
              <a:gd name="T14" fmla="*/ 2147483647 w 153"/>
              <a:gd name="T15" fmla="*/ 2147483647 h 255"/>
              <a:gd name="T16" fmla="*/ 2147483647 w 153"/>
              <a:gd name="T17" fmla="*/ 0 h 255"/>
              <a:gd name="T18" fmla="*/ 0 w 153"/>
              <a:gd name="T19" fmla="*/ 2147483647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255"/>
              <a:gd name="T32" fmla="*/ 153 w 153"/>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255">
                <a:moveTo>
                  <a:pt x="35" y="255"/>
                </a:moveTo>
                <a:lnTo>
                  <a:pt x="81" y="211"/>
                </a:lnTo>
                <a:lnTo>
                  <a:pt x="125" y="176"/>
                </a:lnTo>
                <a:lnTo>
                  <a:pt x="116" y="152"/>
                </a:lnTo>
                <a:lnTo>
                  <a:pt x="109" y="118"/>
                </a:lnTo>
                <a:lnTo>
                  <a:pt x="128" y="83"/>
                </a:lnTo>
                <a:lnTo>
                  <a:pt x="153" y="53"/>
                </a:lnTo>
                <a:lnTo>
                  <a:pt x="120" y="30"/>
                </a:lnTo>
                <a:lnTo>
                  <a:pt x="76" y="0"/>
                </a:lnTo>
                <a:lnTo>
                  <a:pt x="0" y="8"/>
                </a:lnTo>
              </a:path>
            </a:pathLst>
          </a:custGeom>
          <a:noFill/>
          <a:ln w="1428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1400" b="1" dirty="0">
              <a:solidFill>
                <a:srgbClr val="000000"/>
              </a:solidFill>
            </a:endParaRPr>
          </a:p>
        </p:txBody>
      </p:sp>
      <p:sp>
        <p:nvSpPr>
          <p:cNvPr id="22" name="Rectangle 21"/>
          <p:cNvSpPr>
            <a:spLocks noChangeArrowheads="1"/>
          </p:cNvSpPr>
          <p:nvPr/>
        </p:nvSpPr>
        <p:spPr bwMode="auto">
          <a:xfrm>
            <a:off x="3465286" y="2278550"/>
            <a:ext cx="130779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b="1" dirty="0">
              <a:solidFill>
                <a:srgbClr val="000000"/>
              </a:solidFill>
            </a:endParaRPr>
          </a:p>
        </p:txBody>
      </p:sp>
      <p:sp>
        <p:nvSpPr>
          <p:cNvPr id="24" name="Rectangle 23"/>
          <p:cNvSpPr>
            <a:spLocks noChangeArrowheads="1"/>
          </p:cNvSpPr>
          <p:nvPr/>
        </p:nvSpPr>
        <p:spPr bwMode="auto">
          <a:xfrm>
            <a:off x="2464405" y="4596309"/>
            <a:ext cx="1049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b="1" dirty="0">
              <a:solidFill>
                <a:srgbClr val="000000"/>
              </a:solidFill>
            </a:endParaRPr>
          </a:p>
        </p:txBody>
      </p:sp>
      <p:sp>
        <p:nvSpPr>
          <p:cNvPr id="25" name="Rectangle 24"/>
          <p:cNvSpPr>
            <a:spLocks noChangeArrowheads="1"/>
          </p:cNvSpPr>
          <p:nvPr/>
        </p:nvSpPr>
        <p:spPr bwMode="auto">
          <a:xfrm>
            <a:off x="6768798" y="3238988"/>
            <a:ext cx="93133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b="1" dirty="0">
              <a:solidFill>
                <a:srgbClr val="000000"/>
              </a:solidFill>
            </a:endParaRPr>
          </a:p>
        </p:txBody>
      </p:sp>
      <p:sp>
        <p:nvSpPr>
          <p:cNvPr id="27" name="Rectangle 26"/>
          <p:cNvSpPr>
            <a:spLocks noChangeArrowheads="1"/>
          </p:cNvSpPr>
          <p:nvPr/>
        </p:nvSpPr>
        <p:spPr bwMode="auto">
          <a:xfrm>
            <a:off x="3722309" y="3861297"/>
            <a:ext cx="16207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b="1" dirty="0">
              <a:solidFill>
                <a:srgbClr val="000000"/>
              </a:solidFill>
            </a:endParaRPr>
          </a:p>
        </p:txBody>
      </p:sp>
      <p:sp>
        <p:nvSpPr>
          <p:cNvPr id="30" name="Rectangle 29"/>
          <p:cNvSpPr>
            <a:spLocks noChangeArrowheads="1"/>
          </p:cNvSpPr>
          <p:nvPr/>
        </p:nvSpPr>
        <p:spPr bwMode="auto">
          <a:xfrm>
            <a:off x="4624922" y="2413488"/>
            <a:ext cx="161169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b="1" dirty="0">
              <a:solidFill>
                <a:srgbClr val="000000"/>
              </a:solidFill>
            </a:endParaRPr>
          </a:p>
        </p:txBody>
      </p:sp>
      <p:sp>
        <p:nvSpPr>
          <p:cNvPr id="33" name="Rectangle 32"/>
          <p:cNvSpPr>
            <a:spLocks noChangeArrowheads="1"/>
          </p:cNvSpPr>
          <p:nvPr/>
        </p:nvSpPr>
        <p:spPr bwMode="auto">
          <a:xfrm>
            <a:off x="6253242" y="2256325"/>
            <a:ext cx="63046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b="1" dirty="0">
              <a:solidFill>
                <a:srgbClr val="000000"/>
              </a:solidFill>
            </a:endParaRPr>
          </a:p>
        </p:txBody>
      </p:sp>
      <p:sp>
        <p:nvSpPr>
          <p:cNvPr id="34" name="Rectangle 33"/>
          <p:cNvSpPr>
            <a:spLocks noChangeArrowheads="1"/>
          </p:cNvSpPr>
          <p:nvPr/>
        </p:nvSpPr>
        <p:spPr bwMode="auto">
          <a:xfrm>
            <a:off x="6951742" y="3545375"/>
            <a:ext cx="125337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b="1" dirty="0">
              <a:solidFill>
                <a:srgbClr val="000000"/>
              </a:solidFill>
            </a:endParaRPr>
          </a:p>
        </p:txBody>
      </p:sp>
      <p:sp>
        <p:nvSpPr>
          <p:cNvPr id="35" name="Text Box 34"/>
          <p:cNvSpPr txBox="1">
            <a:spLocks noChangeArrowheads="1"/>
          </p:cNvSpPr>
          <p:nvPr/>
        </p:nvSpPr>
        <p:spPr bwMode="auto">
          <a:xfrm>
            <a:off x="7118052" y="416450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fontAlgn="base" hangingPunct="1">
              <a:spcBef>
                <a:spcPct val="0"/>
              </a:spcBef>
              <a:spcAft>
                <a:spcPct val="0"/>
              </a:spcAft>
            </a:pPr>
            <a:endParaRPr lang="en-US" sz="2400" dirty="0">
              <a:solidFill>
                <a:srgbClr val="000000"/>
              </a:solidFill>
              <a:latin typeface="Times New Roman" pitchFamily="18" charset="0"/>
              <a:cs typeface="Times New Roman" pitchFamily="18" charset="0"/>
            </a:endParaRPr>
          </a:p>
        </p:txBody>
      </p:sp>
      <p:sp>
        <p:nvSpPr>
          <p:cNvPr id="39" name="Slide Number Placeholder 3"/>
          <p:cNvSpPr txBox="1">
            <a:spLocks/>
          </p:cNvSpPr>
          <p:nvPr/>
        </p:nvSpPr>
        <p:spPr>
          <a:xfrm>
            <a:off x="152400" y="6400800"/>
            <a:ext cx="457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2" name="Title 41"/>
          <p:cNvSpPr>
            <a:spLocks noGrp="1"/>
          </p:cNvSpPr>
          <p:nvPr>
            <p:ph type="title"/>
          </p:nvPr>
        </p:nvSpPr>
        <p:spPr>
          <a:xfrm>
            <a:off x="510121" y="637071"/>
            <a:ext cx="8412987" cy="1143000"/>
          </a:xfrm>
        </p:spPr>
        <p:txBody>
          <a:bodyPr>
            <a:noAutofit/>
          </a:bodyPr>
          <a:lstStyle/>
          <a:p>
            <a:r>
              <a:rPr lang="en-US" sz="4000" b="1" dirty="0">
                <a:solidFill>
                  <a:schemeClr val="tx1"/>
                </a:solidFill>
              </a:rPr>
              <a:t>Impacts on overall workplace safety</a:t>
            </a:r>
          </a:p>
        </p:txBody>
      </p:sp>
      <p:sp>
        <p:nvSpPr>
          <p:cNvPr id="43" name="Content Placeholder 42"/>
          <p:cNvSpPr>
            <a:spLocks noGrp="1"/>
          </p:cNvSpPr>
          <p:nvPr>
            <p:ph sz="half" idx="1"/>
          </p:nvPr>
        </p:nvSpPr>
        <p:spPr>
          <a:xfrm>
            <a:off x="3992272" y="2092813"/>
            <a:ext cx="4948357" cy="4673112"/>
          </a:xfrm>
        </p:spPr>
        <p:txBody>
          <a:bodyPr>
            <a:noAutofit/>
          </a:bodyPr>
          <a:lstStyle/>
          <a:p>
            <a:r>
              <a:rPr lang="en-US" sz="1800" dirty="0"/>
              <a:t>Between 2003 and 2008, 142 women were murdered in their workplace by their abuser, which was 78% of women killed in the workplace during this timeframe (NCADV).</a:t>
            </a:r>
          </a:p>
          <a:p>
            <a:endParaRPr lang="en-US" sz="1800" b="1" dirty="0">
              <a:solidFill>
                <a:srgbClr val="002060"/>
              </a:solidFill>
            </a:endParaRPr>
          </a:p>
          <a:p>
            <a:r>
              <a:rPr lang="en-US" sz="1800" dirty="0"/>
              <a:t>Most survivors report that domestic violence negatively affects their work performance (</a:t>
            </a:r>
            <a:r>
              <a:rPr lang="en-US" sz="1800" dirty="0" err="1"/>
              <a:t>Wathen</a:t>
            </a:r>
            <a:r>
              <a:rPr lang="en-US" sz="1800" dirty="0"/>
              <a:t> et al, 2015).</a:t>
            </a:r>
          </a:p>
          <a:p>
            <a:endParaRPr lang="en-US" sz="1800" dirty="0"/>
          </a:p>
          <a:p>
            <a:r>
              <a:rPr lang="en-US" sz="1800" dirty="0"/>
              <a:t>Many survivors also report that their coworkers experience harassment, or even threats from the perpetrator (</a:t>
            </a:r>
            <a:r>
              <a:rPr lang="en-US" sz="1800" dirty="0" err="1"/>
              <a:t>Wathen</a:t>
            </a:r>
            <a:r>
              <a:rPr lang="en-US" sz="1800" dirty="0"/>
              <a:t> et al, 2015).</a:t>
            </a:r>
          </a:p>
          <a:p>
            <a:pPr marL="0" indent="0">
              <a:buNone/>
            </a:pPr>
            <a:endParaRPr lang="en-US" sz="1800" b="1" dirty="0">
              <a:solidFill>
                <a:srgbClr val="002060"/>
              </a:solidFill>
            </a:endParaRPr>
          </a:p>
        </p:txBody>
      </p:sp>
      <p:pic>
        <p:nvPicPr>
          <p:cNvPr id="4" name="Content Placeholder 3"/>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339637" y="2882594"/>
            <a:ext cx="3500946" cy="2327581"/>
          </a:xfrm>
        </p:spPr>
      </p:pic>
    </p:spTree>
    <p:extLst>
      <p:ext uri="{BB962C8B-B14F-4D97-AF65-F5344CB8AC3E}">
        <p14:creationId xmlns:p14="http://schemas.microsoft.com/office/powerpoint/2010/main" val="6115057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266701" y="2044460"/>
            <a:ext cx="6991350" cy="4813540"/>
          </a:xfrm>
        </p:spPr>
        <p:txBody>
          <a:bodyPr>
            <a:normAutofit/>
          </a:bodyPr>
          <a:lstStyle/>
          <a:p>
            <a:pPr marL="0" indent="0">
              <a:buNone/>
            </a:pPr>
            <a:endParaRPr lang="en-US" sz="1900" b="0" dirty="0"/>
          </a:p>
          <a:p>
            <a:r>
              <a:rPr lang="en-US" sz="1800" b="0" dirty="0"/>
              <a:t>The lifetime economic cost associated with medical services for domestic violence-related injuries, lost productivity from paid work, criminal justice and other costs, is $3.6 trillion (CDC). </a:t>
            </a:r>
          </a:p>
          <a:p>
            <a:endParaRPr lang="en-US" sz="1800" b="0" dirty="0"/>
          </a:p>
          <a:p>
            <a:r>
              <a:rPr lang="en-US" sz="1800" b="0" dirty="0"/>
              <a:t>The average cost of domestic over a survivor’s lifetime was $103,767 for women and $23,414 for men (CDC).</a:t>
            </a:r>
          </a:p>
          <a:p>
            <a:endParaRPr lang="en-US" sz="1800" b="0" dirty="0"/>
          </a:p>
          <a:p>
            <a:r>
              <a:rPr lang="en-US" sz="1800" b="0" dirty="0"/>
              <a:t>In one case, a wrongful death action against an employer who failed to respond to an employee’s risk of domestic violence on the job cost the employer $850,000 (Burke, 2000).</a:t>
            </a:r>
          </a:p>
          <a:p>
            <a:endParaRPr lang="en-US" sz="1800" b="0" dirty="0"/>
          </a:p>
          <a:p>
            <a:r>
              <a:rPr lang="en-US" sz="1800" b="0" dirty="0"/>
              <a:t>Employers are aware of these costs: 44% of executives surveyed say that domestic violence increases their health care costs (Futures without Violence).</a:t>
            </a:r>
          </a:p>
          <a:p>
            <a:pPr lvl="1">
              <a:buFont typeface="Wingdings" panose="05000000000000000000" pitchFamily="2" charset="2"/>
              <a:buChar char="ü"/>
            </a:pPr>
            <a:endParaRPr lang="en-US" sz="1900" b="1" dirty="0"/>
          </a:p>
          <a:p>
            <a:pPr lvl="1">
              <a:buFont typeface="Wingdings" panose="05000000000000000000" pitchFamily="2" charset="2"/>
              <a:buChar char="ü"/>
            </a:pPr>
            <a:endParaRPr lang="en-US" sz="1900" b="1" dirty="0"/>
          </a:p>
          <a:p>
            <a:pPr lvl="1">
              <a:buFont typeface="Wingdings" panose="05000000000000000000" pitchFamily="2" charset="2"/>
              <a:buChar char="ü"/>
            </a:pPr>
            <a:endParaRPr lang="en-US" sz="1900" b="1" dirty="0"/>
          </a:p>
          <a:p>
            <a:pPr marL="0" indent="0">
              <a:buNone/>
            </a:pPr>
            <a:endParaRPr lang="en-US" sz="1800" b="1" dirty="0"/>
          </a:p>
        </p:txBody>
      </p:sp>
      <p:sp>
        <p:nvSpPr>
          <p:cNvPr id="4" name="Slide Number Placeholder 3"/>
          <p:cNvSpPr>
            <a:spLocks noGrp="1"/>
          </p:cNvSpPr>
          <p:nvPr>
            <p:ph type="sldNum" sz="quarter" idx="12"/>
          </p:nvPr>
        </p:nvSpPr>
        <p:spPr/>
        <p:txBody>
          <a:bodyPr/>
          <a:lstStyle/>
          <a:p>
            <a:fld id="{CB8E938D-EF8A-4FA3-849C-2C0712CD2EE1}" type="slidenum">
              <a:rPr lang="en-US" smtClean="0"/>
              <a:pPr/>
              <a:t>15</a:t>
            </a:fld>
            <a:endParaRPr lang="en-US" dirty="0"/>
          </a:p>
        </p:txBody>
      </p:sp>
      <p:sp>
        <p:nvSpPr>
          <p:cNvPr id="5" name="Title 41">
            <a:extLst>
              <a:ext uri="{FF2B5EF4-FFF2-40B4-BE49-F238E27FC236}">
                <a16:creationId xmlns:a16="http://schemas.microsoft.com/office/drawing/2014/main" id="{04276D72-5D1D-42EB-AA79-48DF7DAA84BF}"/>
              </a:ext>
            </a:extLst>
          </p:cNvPr>
          <p:cNvSpPr>
            <a:spLocks noGrp="1"/>
          </p:cNvSpPr>
          <p:nvPr>
            <p:ph type="title"/>
          </p:nvPr>
        </p:nvSpPr>
        <p:spPr>
          <a:xfrm>
            <a:off x="510121" y="637071"/>
            <a:ext cx="8412987" cy="1143000"/>
          </a:xfrm>
        </p:spPr>
        <p:txBody>
          <a:bodyPr>
            <a:noAutofit/>
          </a:bodyPr>
          <a:lstStyle/>
          <a:p>
            <a:r>
              <a:rPr lang="en-US" sz="4000" b="1" dirty="0">
                <a:solidFill>
                  <a:schemeClr val="tx1"/>
                </a:solidFill>
              </a:rPr>
              <a:t>The cost of Domestic Violence in the Workplace</a:t>
            </a:r>
          </a:p>
        </p:txBody>
      </p:sp>
    </p:spTree>
    <p:extLst>
      <p:ext uri="{BB962C8B-B14F-4D97-AF65-F5344CB8AC3E}">
        <p14:creationId xmlns:p14="http://schemas.microsoft.com/office/powerpoint/2010/main" val="21388067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42925" y="2147094"/>
            <a:ext cx="8229600" cy="2563812"/>
          </a:xfrm>
        </p:spPr>
        <p:txBody>
          <a:bodyPr/>
          <a:lstStyle/>
          <a:p>
            <a:r>
              <a:rPr lang="en-US" sz="4000" b="1" dirty="0"/>
              <a:t>Recognizing Domestic Violence in the workplace</a:t>
            </a:r>
          </a:p>
        </p:txBody>
      </p:sp>
    </p:spTree>
    <p:extLst>
      <p:ext uri="{BB962C8B-B14F-4D97-AF65-F5344CB8AC3E}">
        <p14:creationId xmlns:p14="http://schemas.microsoft.com/office/powerpoint/2010/main" val="38191791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General Indicators</a:t>
            </a:r>
          </a:p>
        </p:txBody>
      </p:sp>
      <p:pic>
        <p:nvPicPr>
          <p:cNvPr id="7" name="Content Placeholder 6"/>
          <p:cNvPicPr preferRelativeResize="0">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40805" y="1800225"/>
            <a:ext cx="3014139" cy="4525963"/>
          </a:xfrm>
        </p:spPr>
      </p:pic>
      <p:sp>
        <p:nvSpPr>
          <p:cNvPr id="4" name="Content Placeholder 3"/>
          <p:cNvSpPr>
            <a:spLocks noGrp="1"/>
          </p:cNvSpPr>
          <p:nvPr>
            <p:ph sz="half" idx="2"/>
          </p:nvPr>
        </p:nvSpPr>
        <p:spPr>
          <a:xfrm>
            <a:off x="4391024" y="1630363"/>
            <a:ext cx="4412195" cy="4705350"/>
          </a:xfrm>
        </p:spPr>
        <p:txBody>
          <a:bodyPr>
            <a:noAutofit/>
          </a:bodyPr>
          <a:lstStyle/>
          <a:p>
            <a:r>
              <a:rPr lang="en-US" sz="2000" dirty="0"/>
              <a:t>Physical injuries</a:t>
            </a:r>
          </a:p>
          <a:p>
            <a:r>
              <a:rPr lang="en-US" sz="2000" dirty="0"/>
              <a:t>Excuses for frequent injuries</a:t>
            </a:r>
          </a:p>
          <a:p>
            <a:r>
              <a:rPr lang="en-US" sz="2000" dirty="0"/>
              <a:t>Anxiety and/or depression</a:t>
            </a:r>
          </a:p>
          <a:p>
            <a:r>
              <a:rPr lang="en-US" sz="2000" dirty="0"/>
              <a:t>Missing work and social occasions</a:t>
            </a:r>
          </a:p>
          <a:p>
            <a:r>
              <a:rPr lang="en-US" sz="2000" dirty="0"/>
              <a:t>Nervousness/easily startled</a:t>
            </a:r>
          </a:p>
          <a:p>
            <a:r>
              <a:rPr lang="en-US" sz="2000" dirty="0"/>
              <a:t>Low self-esteem</a:t>
            </a:r>
          </a:p>
          <a:p>
            <a:r>
              <a:rPr lang="en-US" sz="2000" dirty="0"/>
              <a:t>Lack of independent communication</a:t>
            </a:r>
          </a:p>
          <a:p>
            <a:r>
              <a:rPr lang="en-US" sz="2000" dirty="0"/>
              <a:t>Self-blame</a:t>
            </a:r>
          </a:p>
          <a:p>
            <a:r>
              <a:rPr lang="en-US" sz="2000" dirty="0"/>
              <a:t>Increased alcohol or drug use</a:t>
            </a:r>
          </a:p>
          <a:p>
            <a:r>
              <a:rPr lang="en-US" sz="2000" dirty="0"/>
              <a:t>Lack of money</a:t>
            </a:r>
          </a:p>
          <a:p>
            <a:r>
              <a:rPr lang="en-US" sz="2000" dirty="0"/>
              <a:t>Damage to property</a:t>
            </a:r>
          </a:p>
        </p:txBody>
      </p:sp>
    </p:spTree>
    <p:extLst>
      <p:ext uri="{BB962C8B-B14F-4D97-AF65-F5344CB8AC3E}">
        <p14:creationId xmlns:p14="http://schemas.microsoft.com/office/powerpoint/2010/main" val="21587421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034"/>
            <a:ext cx="8229600" cy="1043335"/>
          </a:xfrm>
        </p:spPr>
        <p:txBody>
          <a:bodyPr>
            <a:noAutofit/>
          </a:bodyPr>
          <a:lstStyle/>
          <a:p>
            <a:r>
              <a:rPr lang="en-US" sz="3600" dirty="0"/>
              <a:t>Indicators of domestic violence in the workplace</a:t>
            </a:r>
          </a:p>
        </p:txBody>
      </p:sp>
      <p:sp>
        <p:nvSpPr>
          <p:cNvPr id="4" name="Content Placeholder 3"/>
          <p:cNvSpPr>
            <a:spLocks noGrp="1"/>
          </p:cNvSpPr>
          <p:nvPr>
            <p:ph sz="half" idx="2"/>
          </p:nvPr>
        </p:nvSpPr>
        <p:spPr>
          <a:xfrm>
            <a:off x="284671" y="2028825"/>
            <a:ext cx="5771073" cy="4267006"/>
          </a:xfrm>
        </p:spPr>
        <p:txBody>
          <a:bodyPr>
            <a:noAutofit/>
          </a:bodyPr>
          <a:lstStyle/>
          <a:p>
            <a:r>
              <a:rPr lang="en-US" sz="1800" dirty="0">
                <a:solidFill>
                  <a:schemeClr val="tx1"/>
                </a:solidFill>
              </a:rPr>
              <a:t>Arriving to work very late or very early</a:t>
            </a:r>
          </a:p>
          <a:p>
            <a:pPr marL="0" indent="0">
              <a:buNone/>
            </a:pPr>
            <a:endParaRPr lang="en-US" sz="1800" dirty="0">
              <a:solidFill>
                <a:schemeClr val="tx1"/>
              </a:solidFill>
            </a:endParaRPr>
          </a:p>
          <a:p>
            <a:r>
              <a:rPr lang="en-US" sz="1800" dirty="0">
                <a:solidFill>
                  <a:schemeClr val="tx1"/>
                </a:solidFill>
              </a:rPr>
              <a:t>Taking time off without notice</a:t>
            </a:r>
          </a:p>
          <a:p>
            <a:endParaRPr lang="en-US" sz="1800" dirty="0">
              <a:solidFill>
                <a:schemeClr val="tx1"/>
              </a:solidFill>
            </a:endParaRPr>
          </a:p>
          <a:p>
            <a:r>
              <a:rPr lang="en-US" sz="1800" dirty="0">
                <a:solidFill>
                  <a:schemeClr val="tx1"/>
                </a:solidFill>
              </a:rPr>
              <a:t>Decreased productivity</a:t>
            </a:r>
          </a:p>
          <a:p>
            <a:endParaRPr lang="en-US" sz="1800" dirty="0">
              <a:solidFill>
                <a:schemeClr val="tx1"/>
              </a:solidFill>
            </a:endParaRPr>
          </a:p>
          <a:p>
            <a:r>
              <a:rPr lang="en-US" sz="1800" dirty="0">
                <a:solidFill>
                  <a:schemeClr val="tx1"/>
                </a:solidFill>
              </a:rPr>
              <a:t>Tension around receiving personal phone calls</a:t>
            </a:r>
          </a:p>
          <a:p>
            <a:endParaRPr lang="en-US" sz="1800" dirty="0">
              <a:solidFill>
                <a:schemeClr val="tx1"/>
              </a:solidFill>
            </a:endParaRPr>
          </a:p>
          <a:p>
            <a:r>
              <a:rPr lang="en-US" sz="1800" dirty="0">
                <a:solidFill>
                  <a:schemeClr val="tx1"/>
                </a:solidFill>
              </a:rPr>
              <a:t>Wearing long sleeves on a hot day or wearing sunglasses inside</a:t>
            </a:r>
          </a:p>
          <a:p>
            <a:endParaRPr lang="en-US" sz="1800" dirty="0">
              <a:solidFill>
                <a:schemeClr val="tx1"/>
              </a:solidFill>
            </a:endParaRPr>
          </a:p>
          <a:p>
            <a:r>
              <a:rPr lang="en-US" sz="1800" dirty="0">
                <a:solidFill>
                  <a:schemeClr val="tx1"/>
                </a:solidFill>
              </a:rPr>
              <a:t>Difficulty in making decisions or concentrating</a:t>
            </a:r>
          </a:p>
          <a:p>
            <a:endParaRPr lang="en-US" sz="1800" dirty="0">
              <a:solidFill>
                <a:schemeClr val="tx1"/>
              </a:solidFill>
            </a:endParaRPr>
          </a:p>
          <a:p>
            <a:r>
              <a:rPr lang="en-US" sz="1800" dirty="0">
                <a:solidFill>
                  <a:schemeClr val="tx1"/>
                </a:solidFill>
              </a:rPr>
              <a:t>Avoiding windows, main entrance to the office</a:t>
            </a:r>
          </a:p>
        </p:txBody>
      </p:sp>
      <p:pic>
        <p:nvPicPr>
          <p:cNvPr id="6" name="Picture 5">
            <a:extLst>
              <a:ext uri="{FF2B5EF4-FFF2-40B4-BE49-F238E27FC236}">
                <a16:creationId xmlns:a16="http://schemas.microsoft.com/office/drawing/2014/main" id="{A22368E4-B28C-4F27-B1F0-E035FBD42C8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20668" y="2111817"/>
            <a:ext cx="2934375" cy="4403283"/>
          </a:xfrm>
          <a:prstGeom prst="rect">
            <a:avLst/>
          </a:prstGeom>
        </p:spPr>
      </p:pic>
    </p:spTree>
    <p:extLst>
      <p:ext uri="{BB962C8B-B14F-4D97-AF65-F5344CB8AC3E}">
        <p14:creationId xmlns:p14="http://schemas.microsoft.com/office/powerpoint/2010/main" val="21773287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arn(inVertic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arn(inVertical)">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barn(inVertical)">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barn(inVertical)">
                                      <p:cBhvr>
                                        <p:cTn id="3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Indicators of domestic violence in the workplace cont’d</a:t>
            </a:r>
            <a:endParaRPr lang="en-US" sz="3600" b="1" dirty="0"/>
          </a:p>
        </p:txBody>
      </p:sp>
      <p:sp>
        <p:nvSpPr>
          <p:cNvPr id="3" name="Content Placeholder 2"/>
          <p:cNvSpPr>
            <a:spLocks noGrp="1"/>
          </p:cNvSpPr>
          <p:nvPr>
            <p:ph sz="half" idx="1"/>
          </p:nvPr>
        </p:nvSpPr>
        <p:spPr>
          <a:xfrm>
            <a:off x="3829049" y="2054226"/>
            <a:ext cx="5133975" cy="4679949"/>
          </a:xfrm>
        </p:spPr>
        <p:txBody>
          <a:bodyPr>
            <a:normAutofit fontScale="92500" lnSpcReduction="10000"/>
          </a:bodyPr>
          <a:lstStyle/>
          <a:p>
            <a:r>
              <a:rPr lang="en-US" sz="2000" dirty="0">
                <a:solidFill>
                  <a:schemeClr val="tx1"/>
                </a:solidFill>
              </a:rPr>
              <a:t>Repeated discussion of marital or relationship problems</a:t>
            </a:r>
          </a:p>
          <a:p>
            <a:pPr marL="0" indent="0">
              <a:buNone/>
            </a:pPr>
            <a:endParaRPr lang="en-US" sz="2000" dirty="0">
              <a:solidFill>
                <a:schemeClr val="tx1"/>
              </a:solidFill>
            </a:endParaRPr>
          </a:p>
          <a:p>
            <a:r>
              <a:rPr lang="en-US" sz="2000" dirty="0">
                <a:solidFill>
                  <a:schemeClr val="tx1"/>
                </a:solidFill>
              </a:rPr>
              <a:t>Flowers or gifts sent to employee at the workplace for no apparent reason</a:t>
            </a:r>
          </a:p>
          <a:p>
            <a:endParaRPr lang="en-US" sz="2000" dirty="0">
              <a:solidFill>
                <a:schemeClr val="tx1"/>
              </a:solidFill>
            </a:endParaRPr>
          </a:p>
          <a:p>
            <a:r>
              <a:rPr lang="en-US" sz="2000" dirty="0">
                <a:solidFill>
                  <a:schemeClr val="tx1"/>
                </a:solidFill>
              </a:rPr>
              <a:t>Bruises, chronic headaches, abdominal pains, muscle aches</a:t>
            </a:r>
          </a:p>
          <a:p>
            <a:endParaRPr lang="en-US" sz="2000" dirty="0">
              <a:solidFill>
                <a:schemeClr val="tx1"/>
              </a:solidFill>
            </a:endParaRPr>
          </a:p>
          <a:p>
            <a:r>
              <a:rPr lang="en-US" sz="2000" dirty="0">
                <a:solidFill>
                  <a:schemeClr val="tx1"/>
                </a:solidFill>
              </a:rPr>
              <a:t>Taking frequent time off for “illnesses” or to see the doctor</a:t>
            </a:r>
          </a:p>
          <a:p>
            <a:endParaRPr lang="en-US" sz="2000" dirty="0">
              <a:solidFill>
                <a:schemeClr val="tx1"/>
              </a:solidFill>
            </a:endParaRPr>
          </a:p>
          <a:p>
            <a:r>
              <a:rPr lang="en-US" sz="2000" dirty="0">
                <a:solidFill>
                  <a:schemeClr val="tx1"/>
                </a:solidFill>
              </a:rPr>
              <a:t>Fatigue</a:t>
            </a:r>
          </a:p>
          <a:p>
            <a:endParaRPr lang="en-US" sz="2000" dirty="0">
              <a:solidFill>
                <a:schemeClr val="tx1"/>
              </a:solidFill>
            </a:endParaRPr>
          </a:p>
          <a:p>
            <a:r>
              <a:rPr lang="en-US" sz="2000" dirty="0">
                <a:solidFill>
                  <a:schemeClr val="tx1"/>
                </a:solidFill>
              </a:rPr>
              <a:t>Intense startle reactions</a:t>
            </a:r>
          </a:p>
          <a:p>
            <a:endParaRPr lang="en-US" sz="2000" dirty="0"/>
          </a:p>
        </p:txBody>
      </p:sp>
      <p:pic>
        <p:nvPicPr>
          <p:cNvPr id="8" name="Picture 7">
            <a:extLst>
              <a:ext uri="{FF2B5EF4-FFF2-40B4-BE49-F238E27FC236}">
                <a16:creationId xmlns:a16="http://schemas.microsoft.com/office/drawing/2014/main" id="{B1523A18-5FB3-429C-B2B7-37E01F20469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52778" r="3957"/>
          <a:stretch/>
        </p:blipFill>
        <p:spPr>
          <a:xfrm>
            <a:off x="800100" y="2233830"/>
            <a:ext cx="2638425" cy="4065509"/>
          </a:xfrm>
          <a:prstGeom prst="rect">
            <a:avLst/>
          </a:prstGeom>
        </p:spPr>
      </p:pic>
    </p:spTree>
    <p:extLst>
      <p:ext uri="{BB962C8B-B14F-4D97-AF65-F5344CB8AC3E}">
        <p14:creationId xmlns:p14="http://schemas.microsoft.com/office/powerpoint/2010/main" val="32023367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5B614D-E504-4545-948A-835938BF282A}"/>
              </a:ext>
            </a:extLst>
          </p:cNvPr>
          <p:cNvSpPr>
            <a:spLocks noGrp="1"/>
          </p:cNvSpPr>
          <p:nvPr>
            <p:ph idx="1"/>
          </p:nvPr>
        </p:nvSpPr>
        <p:spPr>
          <a:xfrm>
            <a:off x="485775" y="266700"/>
            <a:ext cx="7200900" cy="5486400"/>
          </a:xfrm>
        </p:spPr>
        <p:txBody>
          <a:bodyPr/>
          <a:lstStyle/>
          <a:p>
            <a:pPr marL="0" indent="0" algn="ctr">
              <a:buNone/>
            </a:pPr>
            <a:r>
              <a:rPr lang="en-US" sz="4000"/>
              <a:t>Content</a:t>
            </a:r>
            <a:r>
              <a:rPr lang="en-US" sz="4000" b="1"/>
              <a:t> Warning</a:t>
            </a:r>
            <a:r>
              <a:rPr lang="en-US" sz="1800"/>
              <a:t> </a:t>
            </a:r>
            <a:r>
              <a:rPr lang="en-US" sz="1800" dirty="0"/>
              <a:t>	</a:t>
            </a:r>
          </a:p>
          <a:p>
            <a:pPr marL="0" indent="0">
              <a:buNone/>
            </a:pPr>
            <a:endParaRPr lang="en-US" sz="1400" b="1" dirty="0"/>
          </a:p>
          <a:p>
            <a:r>
              <a:rPr lang="en-US" sz="2000" b="0" dirty="0"/>
              <a:t>This course will include discussion around topics such as sexual assault, domestic violence, stalking, and physical violence.  This content may be especially difficult for those who have survived domestic violence or assault.  </a:t>
            </a:r>
          </a:p>
          <a:p>
            <a:endParaRPr lang="en-US" sz="2000" b="0" dirty="0"/>
          </a:p>
          <a:p>
            <a:r>
              <a:rPr lang="en-US" sz="2000" b="0" dirty="0"/>
              <a:t>If at any time during this training you experience a trigger and feel unable to cope with it, please reach out to Employee Assistance Program at </a:t>
            </a:r>
            <a:r>
              <a:rPr lang="en-US" sz="2000" dirty="0"/>
              <a:t>(505)768-4613 </a:t>
            </a:r>
            <a:r>
              <a:rPr lang="en-US" sz="2000" b="0" dirty="0"/>
              <a:t>for support. </a:t>
            </a:r>
          </a:p>
          <a:p>
            <a:endParaRPr lang="en-US" sz="2000" b="0" dirty="0"/>
          </a:p>
          <a:p>
            <a:r>
              <a:rPr lang="en-US" sz="2000" b="0" dirty="0"/>
              <a:t>If you are experiencing a crisis after- hours (between 5pm to 8am M-F or on weekends), you may call the Solutions Group Crisis Line at </a:t>
            </a:r>
            <a:r>
              <a:rPr lang="en-US" sz="2000" dirty="0"/>
              <a:t>(505)254-3555</a:t>
            </a:r>
            <a:r>
              <a:rPr lang="en-US" sz="2000" b="0" dirty="0"/>
              <a:t>.</a:t>
            </a:r>
          </a:p>
          <a:p>
            <a:endParaRPr lang="en-US" sz="2000" b="0" dirty="0"/>
          </a:p>
          <a:p>
            <a:r>
              <a:rPr lang="en-US" sz="2000" b="0" dirty="0"/>
              <a:t>If you are experiencing a life-threatening emergency please call 911 immediately.</a:t>
            </a:r>
            <a:endParaRPr lang="en-US" sz="2000" dirty="0"/>
          </a:p>
        </p:txBody>
      </p:sp>
    </p:spTree>
    <p:extLst>
      <p:ext uri="{BB962C8B-B14F-4D97-AF65-F5344CB8AC3E}">
        <p14:creationId xmlns:p14="http://schemas.microsoft.com/office/powerpoint/2010/main" val="28608001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42925" y="2147094"/>
            <a:ext cx="8229600" cy="2563812"/>
          </a:xfrm>
        </p:spPr>
        <p:txBody>
          <a:bodyPr/>
          <a:lstStyle/>
          <a:p>
            <a:r>
              <a:rPr lang="en-US" sz="4000" b="1" dirty="0"/>
              <a:t>Responding to Domestic Violence in the workplace</a:t>
            </a:r>
          </a:p>
        </p:txBody>
      </p:sp>
    </p:spTree>
    <p:extLst>
      <p:ext uri="{BB962C8B-B14F-4D97-AF65-F5344CB8AC3E}">
        <p14:creationId xmlns:p14="http://schemas.microsoft.com/office/powerpoint/2010/main" val="31822117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CABQ Policies and Procedures</a:t>
            </a:r>
          </a:p>
        </p:txBody>
      </p:sp>
      <p:sp>
        <p:nvSpPr>
          <p:cNvPr id="3" name="Content Placeholder 2"/>
          <p:cNvSpPr>
            <a:spLocks noGrp="1"/>
          </p:cNvSpPr>
          <p:nvPr>
            <p:ph sz="half" idx="1"/>
          </p:nvPr>
        </p:nvSpPr>
        <p:spPr>
          <a:xfrm>
            <a:off x="109537" y="1700214"/>
            <a:ext cx="8924926" cy="5165724"/>
          </a:xfrm>
        </p:spPr>
        <p:txBody>
          <a:bodyPr>
            <a:normAutofit fontScale="62500" lnSpcReduction="20000"/>
          </a:bodyPr>
          <a:lstStyle/>
          <a:p>
            <a:pPr marL="0" indent="0" algn="ctr">
              <a:buNone/>
            </a:pPr>
            <a:r>
              <a:rPr lang="en-US" sz="2600" b="1" u="sng" dirty="0"/>
              <a:t>AI NO: 7-22</a:t>
            </a:r>
            <a:r>
              <a:rPr lang="en-US" sz="2600" u="sng" dirty="0"/>
              <a:t>: </a:t>
            </a:r>
            <a:r>
              <a:rPr lang="en-US" sz="2600" b="1" u="sng" dirty="0"/>
              <a:t>VIOLENCE IN THE WORKPLACE AND DOMESTIC VIOLENCE POLICIES</a:t>
            </a:r>
          </a:p>
          <a:p>
            <a:pPr marL="0" indent="0">
              <a:buNone/>
            </a:pPr>
            <a:endParaRPr lang="en-US" sz="1800" b="1" dirty="0">
              <a:solidFill>
                <a:srgbClr val="002060"/>
              </a:solidFill>
            </a:endParaRPr>
          </a:p>
          <a:p>
            <a:r>
              <a:rPr lang="en-US" sz="2900" b="1" u="sng" dirty="0"/>
              <a:t>B.  Violence in the Workplace Policy</a:t>
            </a:r>
            <a:endParaRPr lang="en-US" sz="2900" dirty="0"/>
          </a:p>
          <a:p>
            <a:r>
              <a:rPr lang="en-US" sz="2900" dirty="0"/>
              <a:t>It is the policy of the City of Albuquerque that workplace violence by employees shall be prohibited. Furthermore, violent behavior including domestic disputes directed toward a City employee by a member of the general public shall not be tolerated.</a:t>
            </a:r>
          </a:p>
          <a:p>
            <a:endParaRPr lang="en-US" sz="2900" dirty="0"/>
          </a:p>
          <a:p>
            <a:r>
              <a:rPr lang="en-US" sz="2900" dirty="0"/>
              <a:t>Prohibited workplace behavior includes intimidation; verbal threats; physical assault; vandalism; arson; sabotage; the unauthorized display, possession or use of weapons on City property (Personnel Rules/Regulations 301.7), jokes or comments regarding violent acts which are reasonably perceived to be a threat; or any other behavior reasonably perceived to be a threat of imminent harm against an employee or member of the general public.</a:t>
            </a:r>
          </a:p>
          <a:p>
            <a:endParaRPr lang="en-US" sz="2900" dirty="0"/>
          </a:p>
          <a:p>
            <a:r>
              <a:rPr lang="en-US" sz="2900" dirty="0"/>
              <a:t>It is the responsibility of all employees who witness or are the subject of the behaviors prohibited by this policy to report the incident(s) to their immediate supervisor unless the supervisor is the one exhibiting the prohibited behavior, in which case the employee shall report the behavior to the next highest person within the organization.</a:t>
            </a:r>
          </a:p>
          <a:p>
            <a:pPr marL="0" indent="0">
              <a:buNone/>
            </a:pPr>
            <a:endParaRPr lang="en-US" sz="1800" b="1" dirty="0">
              <a:solidFill>
                <a:srgbClr val="002060"/>
              </a:solidFill>
            </a:endParaRPr>
          </a:p>
        </p:txBody>
      </p:sp>
    </p:spTree>
    <p:extLst>
      <p:ext uri="{BB962C8B-B14F-4D97-AF65-F5344CB8AC3E}">
        <p14:creationId xmlns:p14="http://schemas.microsoft.com/office/powerpoint/2010/main" val="31947072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CABQ Policies and Procedures</a:t>
            </a:r>
          </a:p>
        </p:txBody>
      </p:sp>
      <p:sp>
        <p:nvSpPr>
          <p:cNvPr id="3" name="Content Placeholder 2"/>
          <p:cNvSpPr>
            <a:spLocks noGrp="1"/>
          </p:cNvSpPr>
          <p:nvPr>
            <p:ph sz="half" idx="1"/>
          </p:nvPr>
        </p:nvSpPr>
        <p:spPr>
          <a:xfrm>
            <a:off x="109537" y="1700214"/>
            <a:ext cx="8924926" cy="5165724"/>
          </a:xfrm>
        </p:spPr>
        <p:txBody>
          <a:bodyPr>
            <a:normAutofit fontScale="77500" lnSpcReduction="20000"/>
          </a:bodyPr>
          <a:lstStyle/>
          <a:p>
            <a:pPr marL="0" indent="0" algn="ctr">
              <a:buNone/>
            </a:pPr>
            <a:r>
              <a:rPr lang="en-US" sz="2100" b="1" u="sng" dirty="0"/>
              <a:t>AI NO: 7-22</a:t>
            </a:r>
            <a:r>
              <a:rPr lang="en-US" sz="2100" u="sng" dirty="0"/>
              <a:t>: </a:t>
            </a:r>
            <a:r>
              <a:rPr lang="en-US" sz="2100" b="1" u="sng" dirty="0"/>
              <a:t>VIOLENCE IN THE WORKPLACE AND DOMESTIC VIOLENCE POLICIES</a:t>
            </a:r>
          </a:p>
          <a:p>
            <a:pPr marL="0" indent="0">
              <a:buNone/>
            </a:pPr>
            <a:endParaRPr lang="en-US" sz="1800" b="1" dirty="0">
              <a:solidFill>
                <a:srgbClr val="002060"/>
              </a:solidFill>
            </a:endParaRPr>
          </a:p>
          <a:p>
            <a:r>
              <a:rPr lang="en-US" sz="2300" b="1" u="sng" dirty="0"/>
              <a:t>B.  Violence in the Workplace Policy Cont’d</a:t>
            </a:r>
            <a:endParaRPr lang="en-US" sz="2300" dirty="0"/>
          </a:p>
          <a:p>
            <a:r>
              <a:rPr lang="en-US" sz="2300" dirty="0"/>
              <a:t>It is the responsibility of the supervisor receiving the complaint to conduct an investigation of the incidents(s) in accordance with the methods and procedures presented in the mandated supervisory development training. These materials may be obtained from Employee Health Services, 768-4613. The supervisor will initiate appropriate action to abate the prohibited behavior. The supervisor shall prepare a written response within 10 days to the employees(s) reporting the incident(s). This response shall include acknowledgement of the employee(‘s) complaint; that an appropriate investigation is being or has been conducted; and, the action that was initiated to abate the prohibited behavior.</a:t>
            </a:r>
          </a:p>
          <a:p>
            <a:endParaRPr lang="en-US" sz="2300" dirty="0"/>
          </a:p>
          <a:p>
            <a:r>
              <a:rPr lang="en-US" sz="2300" dirty="0"/>
              <a:t>After a finding of fact that an employee engaged in prohibited behavior, a pre-determination hearing will be conducted and the hearing officer will make a mandatory referral to the Employee Assistance Program (768-4613) and recommend disciplinary action.  The applicable department director will determine the level of discipline up to and including termination.</a:t>
            </a:r>
          </a:p>
          <a:p>
            <a:pPr marL="0" indent="0">
              <a:buNone/>
            </a:pPr>
            <a:endParaRPr lang="en-US" sz="1800" b="1" dirty="0">
              <a:solidFill>
                <a:srgbClr val="002060"/>
              </a:solidFill>
            </a:endParaRPr>
          </a:p>
        </p:txBody>
      </p:sp>
    </p:spTree>
    <p:extLst>
      <p:ext uri="{BB962C8B-B14F-4D97-AF65-F5344CB8AC3E}">
        <p14:creationId xmlns:p14="http://schemas.microsoft.com/office/powerpoint/2010/main" val="10858837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CABQ Policies and Procedures</a:t>
            </a:r>
          </a:p>
        </p:txBody>
      </p:sp>
      <p:sp>
        <p:nvSpPr>
          <p:cNvPr id="3" name="Content Placeholder 2"/>
          <p:cNvSpPr>
            <a:spLocks noGrp="1"/>
          </p:cNvSpPr>
          <p:nvPr>
            <p:ph sz="half" idx="1"/>
          </p:nvPr>
        </p:nvSpPr>
        <p:spPr>
          <a:xfrm>
            <a:off x="221456" y="1700214"/>
            <a:ext cx="8701088" cy="4605336"/>
          </a:xfrm>
        </p:spPr>
        <p:txBody>
          <a:bodyPr>
            <a:normAutofit fontScale="92500" lnSpcReduction="10000"/>
          </a:bodyPr>
          <a:lstStyle/>
          <a:p>
            <a:pPr marL="0" indent="0" algn="ctr">
              <a:buNone/>
            </a:pPr>
            <a:r>
              <a:rPr lang="en-US" sz="1700" b="1" u="sng" dirty="0"/>
              <a:t>AI NO: 7-22</a:t>
            </a:r>
            <a:r>
              <a:rPr lang="en-US" sz="1700" u="sng" dirty="0"/>
              <a:t>: </a:t>
            </a:r>
            <a:r>
              <a:rPr lang="en-US" sz="1700" b="1" u="sng" dirty="0"/>
              <a:t>VIOLENCE IN THE WORKPLACE AND DOMESTIC VIOLENCE POLICIES</a:t>
            </a:r>
          </a:p>
          <a:p>
            <a:pPr marL="0" indent="0">
              <a:buNone/>
            </a:pPr>
            <a:endParaRPr lang="en-US" sz="1800" b="1" dirty="0">
              <a:solidFill>
                <a:srgbClr val="002060"/>
              </a:solidFill>
            </a:endParaRPr>
          </a:p>
          <a:p>
            <a:r>
              <a:rPr lang="en-US" sz="1900" b="1" u="sng" dirty="0"/>
              <a:t>D.  Domestic Violence/Civil Protection Orders</a:t>
            </a:r>
            <a:endParaRPr lang="en-US" sz="1900" dirty="0"/>
          </a:p>
          <a:p>
            <a:r>
              <a:rPr lang="en-US" sz="1900" dirty="0"/>
              <a:t>It is the intent of this policy to encourage employees to self-disclose situations relating to domestic violence. Employees shall notify their supervisors the workplace may be in danger from the perpetrator. Employees shall notify their supervisor and the Employee Health Services Manager when the City worksite has been included (or is requested to be included) in a civil protection order and to provide a copy of the civil protection order to their supervisor.</a:t>
            </a:r>
          </a:p>
          <a:p>
            <a:endParaRPr lang="en-US" sz="1900" dirty="0"/>
          </a:p>
          <a:p>
            <a:r>
              <a:rPr lang="en-US" sz="1900" dirty="0"/>
              <a:t>Supervisors have the responsibility to take reasonable steps to honor the civil protection order and to expedite a request for leave of absence, if necessary. Supervisors shall contact the City's Employee Assistance Program to facilitate contact between the Program and impacted employee. Supervisors shall maintain respect for individual privacy and confidentiality within the context of protecting the worksite, co-workers, general public and the individual employee involved.</a:t>
            </a:r>
          </a:p>
          <a:p>
            <a:pPr marL="0" indent="0">
              <a:buNone/>
            </a:pPr>
            <a:endParaRPr lang="en-US" sz="1800" b="1" dirty="0">
              <a:solidFill>
                <a:srgbClr val="002060"/>
              </a:solidFill>
            </a:endParaRPr>
          </a:p>
        </p:txBody>
      </p:sp>
    </p:spTree>
    <p:extLst>
      <p:ext uri="{BB962C8B-B14F-4D97-AF65-F5344CB8AC3E}">
        <p14:creationId xmlns:p14="http://schemas.microsoft.com/office/powerpoint/2010/main" val="9156157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Increasing awareness and providing support</a:t>
            </a:r>
          </a:p>
        </p:txBody>
      </p:sp>
      <p:sp>
        <p:nvSpPr>
          <p:cNvPr id="3" name="Content Placeholder 2"/>
          <p:cNvSpPr>
            <a:spLocks noGrp="1"/>
          </p:cNvSpPr>
          <p:nvPr>
            <p:ph sz="half" idx="1"/>
          </p:nvPr>
        </p:nvSpPr>
        <p:spPr>
          <a:xfrm>
            <a:off x="581024" y="1602177"/>
            <a:ext cx="8229600" cy="4133461"/>
          </a:xfrm>
        </p:spPr>
        <p:txBody>
          <a:bodyPr/>
          <a:lstStyle/>
          <a:p>
            <a:pPr marL="0" indent="0">
              <a:buNone/>
            </a:pPr>
            <a:r>
              <a:rPr lang="en-US" sz="1800" b="1" dirty="0">
                <a:solidFill>
                  <a:schemeClr val="tx1"/>
                </a:solidFill>
              </a:rPr>
              <a:t>In order to respond appropriately to domestic violence issues and create a safe workplace, managers, supervisors, and employees should:</a:t>
            </a:r>
          </a:p>
          <a:p>
            <a:pPr marL="0" indent="0">
              <a:buNone/>
            </a:pPr>
            <a:endParaRPr lang="en-US" sz="1800" dirty="0">
              <a:solidFill>
                <a:schemeClr val="tx1"/>
              </a:solidFill>
            </a:endParaRPr>
          </a:p>
          <a:p>
            <a:r>
              <a:rPr lang="en-US" sz="1800" dirty="0">
                <a:solidFill>
                  <a:schemeClr val="tx1"/>
                </a:solidFill>
              </a:rPr>
              <a:t>Start the Conversation – don’t be afraid to talk about the issue</a:t>
            </a:r>
          </a:p>
          <a:p>
            <a:pPr marL="0" indent="0">
              <a:buNone/>
            </a:pPr>
            <a:endParaRPr lang="en-US" sz="1800" dirty="0">
              <a:solidFill>
                <a:schemeClr val="tx1"/>
              </a:solidFill>
            </a:endParaRPr>
          </a:p>
          <a:p>
            <a:r>
              <a:rPr lang="en-US" sz="1800" dirty="0">
                <a:solidFill>
                  <a:schemeClr val="tx1"/>
                </a:solidFill>
              </a:rPr>
              <a:t>Build Awareness among employees through training and regular conversations</a:t>
            </a:r>
          </a:p>
          <a:p>
            <a:endParaRPr lang="en-US" sz="1800" dirty="0">
              <a:solidFill>
                <a:schemeClr val="tx1"/>
              </a:solidFill>
            </a:endParaRPr>
          </a:p>
          <a:p>
            <a:r>
              <a:rPr lang="en-US" sz="1800" dirty="0">
                <a:solidFill>
                  <a:schemeClr val="tx1"/>
                </a:solidFill>
              </a:rPr>
              <a:t>Become familiar with the City’s Policies and Procedures regarding Domestic Violence and Violence in the Workplace </a:t>
            </a:r>
          </a:p>
          <a:p>
            <a:pPr marL="0" indent="0">
              <a:buNone/>
            </a:pPr>
            <a:endParaRPr lang="en-US" sz="1800" dirty="0">
              <a:solidFill>
                <a:schemeClr val="tx1"/>
              </a:solidFill>
            </a:endParaRPr>
          </a:p>
          <a:p>
            <a:r>
              <a:rPr lang="en-US" sz="1800" dirty="0">
                <a:solidFill>
                  <a:schemeClr val="tx1"/>
                </a:solidFill>
              </a:rPr>
              <a:t>Remind folks to reach out to the Employee Assistance Program (EAP) should they need counseling services or assistance with an issue </a:t>
            </a:r>
          </a:p>
          <a:p>
            <a:endParaRPr lang="en-US" sz="1800" dirty="0">
              <a:solidFill>
                <a:schemeClr val="tx1"/>
              </a:solidFill>
            </a:endParaRPr>
          </a:p>
          <a:p>
            <a:r>
              <a:rPr lang="en-US" sz="1800" dirty="0">
                <a:solidFill>
                  <a:schemeClr val="tx1"/>
                </a:solidFill>
              </a:rPr>
              <a:t>Have a plan for how to respond should the issue arise</a:t>
            </a:r>
          </a:p>
          <a:p>
            <a:endParaRPr lang="en-US" sz="1800" dirty="0">
              <a:solidFill>
                <a:schemeClr val="tx1"/>
              </a:solidFill>
            </a:endParaRPr>
          </a:p>
          <a:p>
            <a:pPr marL="0" indent="0">
              <a:buNone/>
            </a:pPr>
            <a:endParaRPr lang="en-US" dirty="0"/>
          </a:p>
        </p:txBody>
      </p:sp>
    </p:spTree>
    <p:extLst>
      <p:ext uri="{BB962C8B-B14F-4D97-AF65-F5344CB8AC3E}">
        <p14:creationId xmlns:p14="http://schemas.microsoft.com/office/powerpoint/2010/main" val="40412234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03238"/>
            <a:ext cx="8229600" cy="1535112"/>
          </a:xfrm>
        </p:spPr>
        <p:txBody>
          <a:bodyPr>
            <a:noAutofit/>
          </a:bodyPr>
          <a:lstStyle/>
          <a:p>
            <a:r>
              <a:rPr lang="en-US" sz="4000" b="1" dirty="0"/>
              <a:t>Implementing Safety Procedures for Domestic Violence</a:t>
            </a:r>
          </a:p>
        </p:txBody>
      </p:sp>
      <p:sp>
        <p:nvSpPr>
          <p:cNvPr id="8" name="Content Placeholder 7"/>
          <p:cNvSpPr>
            <a:spLocks noGrp="1"/>
          </p:cNvSpPr>
          <p:nvPr>
            <p:ph sz="half" idx="1"/>
          </p:nvPr>
        </p:nvSpPr>
        <p:spPr>
          <a:xfrm>
            <a:off x="163901" y="2451128"/>
            <a:ext cx="4970074" cy="4166559"/>
          </a:xfrm>
        </p:spPr>
        <p:txBody>
          <a:bodyPr>
            <a:normAutofit fontScale="92500" lnSpcReduction="10000"/>
          </a:bodyPr>
          <a:lstStyle/>
          <a:p>
            <a:pPr>
              <a:buFontTx/>
              <a:buChar char="-"/>
            </a:pPr>
            <a:endParaRPr lang="en-US" sz="3000" b="1" dirty="0">
              <a:solidFill>
                <a:srgbClr val="002060"/>
              </a:solidFill>
            </a:endParaRPr>
          </a:p>
          <a:p>
            <a:pPr>
              <a:buFontTx/>
              <a:buChar char="-"/>
            </a:pPr>
            <a:r>
              <a:rPr lang="en-US" sz="1900" dirty="0">
                <a:solidFill>
                  <a:schemeClr val="tx1"/>
                </a:solidFill>
              </a:rPr>
              <a:t>Employees with Orders of Protection should bring a copy to work and provide to appropriate staff</a:t>
            </a:r>
          </a:p>
          <a:p>
            <a:pPr>
              <a:buFontTx/>
              <a:buChar char="-"/>
            </a:pPr>
            <a:endParaRPr lang="en-US" sz="1900" dirty="0">
              <a:solidFill>
                <a:schemeClr val="tx1"/>
              </a:solidFill>
            </a:endParaRPr>
          </a:p>
          <a:p>
            <a:pPr>
              <a:buFontTx/>
              <a:buChar char="-"/>
            </a:pPr>
            <a:r>
              <a:rPr lang="en-US" sz="1900" dirty="0">
                <a:solidFill>
                  <a:schemeClr val="tx1"/>
                </a:solidFill>
              </a:rPr>
              <a:t>A picture of the abuser should be given to security and reception</a:t>
            </a:r>
          </a:p>
          <a:p>
            <a:pPr>
              <a:buFontTx/>
              <a:buChar char="-"/>
            </a:pPr>
            <a:endParaRPr lang="en-US" sz="1900" dirty="0">
              <a:solidFill>
                <a:schemeClr val="tx1"/>
              </a:solidFill>
            </a:endParaRPr>
          </a:p>
          <a:p>
            <a:pPr>
              <a:buFontTx/>
              <a:buChar char="-"/>
            </a:pPr>
            <a:r>
              <a:rPr lang="en-US" sz="1900" dirty="0">
                <a:solidFill>
                  <a:schemeClr val="tx1"/>
                </a:solidFill>
              </a:rPr>
              <a:t>Ensure that reasonable accommodations are provided to survivors </a:t>
            </a:r>
          </a:p>
          <a:p>
            <a:pPr>
              <a:buFontTx/>
              <a:buChar char="-"/>
            </a:pPr>
            <a:endParaRPr lang="en-US" sz="1900" dirty="0">
              <a:solidFill>
                <a:schemeClr val="tx1"/>
              </a:solidFill>
            </a:endParaRPr>
          </a:p>
          <a:p>
            <a:pPr>
              <a:buFontTx/>
              <a:buChar char="-"/>
            </a:pPr>
            <a:r>
              <a:rPr lang="en-US" sz="1900" dirty="0">
                <a:solidFill>
                  <a:schemeClr val="tx1"/>
                </a:solidFill>
              </a:rPr>
              <a:t>Ensure that the confidentiality of the survivor is strictly protected </a:t>
            </a:r>
          </a:p>
          <a:p>
            <a:pPr>
              <a:buFontTx/>
              <a:buChar char="-"/>
            </a:pPr>
            <a:endParaRPr lang="en-US" sz="3500" b="1" dirty="0">
              <a:solidFill>
                <a:srgbClr val="002060"/>
              </a:solidFill>
            </a:endParaRPr>
          </a:p>
          <a:p>
            <a:pPr marL="0" indent="0">
              <a:buNone/>
            </a:pPr>
            <a:endParaRPr lang="en-US" sz="3000" dirty="0">
              <a:hlinkClick r:id="rId3"/>
            </a:endParaRPr>
          </a:p>
          <a:p>
            <a:pPr marL="0" indent="0">
              <a:buNone/>
            </a:pPr>
            <a:endParaRPr lang="en-US" sz="3000" dirty="0">
              <a:hlinkClick r:id="rId3"/>
            </a:endParaRPr>
          </a:p>
          <a:p>
            <a:pPr marL="0" indent="0">
              <a:buNone/>
            </a:pPr>
            <a:endParaRPr lang="en-US" sz="3000" dirty="0"/>
          </a:p>
        </p:txBody>
      </p:sp>
      <p:pic>
        <p:nvPicPr>
          <p:cNvPr id="10" name="Content Placeholder 9"/>
          <p:cNvPicPr>
            <a:picLocks noGrp="1" noChangeAspect="1"/>
          </p:cNvPicPr>
          <p:nvPr>
            <p:ph sz="half" idx="2"/>
          </p:nvPr>
        </p:nvPicPr>
        <p:blipFill rotWithShape="1">
          <a:blip r:embed="rId4">
            <a:extLst>
              <a:ext uri="{837473B0-CC2E-450A-ABE3-18F120FF3D39}">
                <a1611:picAttrSrcUrl xmlns:a1611="http://schemas.microsoft.com/office/drawing/2016/11/main" r:id="rId5"/>
              </a:ext>
            </a:extLst>
          </a:blip>
          <a:srcRect l="13359" r="8395"/>
          <a:stretch/>
        </p:blipFill>
        <p:spPr>
          <a:xfrm>
            <a:off x="5544387" y="3327350"/>
            <a:ext cx="3294813" cy="2368600"/>
          </a:xfrm>
        </p:spPr>
      </p:pic>
    </p:spTree>
    <p:extLst>
      <p:ext uri="{BB962C8B-B14F-4D97-AF65-F5344CB8AC3E}">
        <p14:creationId xmlns:p14="http://schemas.microsoft.com/office/powerpoint/2010/main" val="28714632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1000"/>
                                        <p:tgtEl>
                                          <p:spTgt spid="8">
                                            <p:txEl>
                                              <p:pRg st="5" end="5"/>
                                            </p:txEl>
                                          </p:spTgt>
                                        </p:tgtEl>
                                      </p:cBhvr>
                                    </p:animEffect>
                                    <p:anim calcmode="lin" valueType="num">
                                      <p:cBhvr>
                                        <p:cTn id="2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1000"/>
                                        <p:tgtEl>
                                          <p:spTgt spid="8">
                                            <p:txEl>
                                              <p:pRg st="7" end="7"/>
                                            </p:txEl>
                                          </p:spTgt>
                                        </p:tgtEl>
                                      </p:cBhvr>
                                    </p:animEffect>
                                    <p:anim calcmode="lin" valueType="num">
                                      <p:cBhvr>
                                        <p:cTn id="29"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0" y="523875"/>
            <a:ext cx="6584949" cy="1143000"/>
          </a:xfrm>
        </p:spPr>
        <p:txBody>
          <a:bodyPr>
            <a:noAutofit/>
          </a:bodyPr>
          <a:lstStyle/>
          <a:p>
            <a:r>
              <a:rPr lang="en-US" sz="4000" dirty="0"/>
              <a:t>Domestic abuse leave</a:t>
            </a:r>
          </a:p>
        </p:txBody>
      </p:sp>
      <p:sp>
        <p:nvSpPr>
          <p:cNvPr id="5" name="Content Placeholder 4"/>
          <p:cNvSpPr>
            <a:spLocks noGrp="1"/>
          </p:cNvSpPr>
          <p:nvPr>
            <p:ph idx="1"/>
          </p:nvPr>
        </p:nvSpPr>
        <p:spPr>
          <a:xfrm>
            <a:off x="457200" y="1790700"/>
            <a:ext cx="7410450" cy="4335463"/>
          </a:xfrm>
        </p:spPr>
        <p:txBody>
          <a:bodyPr>
            <a:normAutofit fontScale="47500" lnSpcReduction="20000"/>
          </a:bodyPr>
          <a:lstStyle/>
          <a:p>
            <a:pPr marL="0" indent="0" algn="ctr">
              <a:buNone/>
            </a:pPr>
            <a:r>
              <a:rPr lang="en-US" sz="3800" dirty="0"/>
              <a:t>From N.M. Stat. § 50-4A-5(A), N.M. Stat. § 50-4A-3</a:t>
            </a:r>
          </a:p>
          <a:p>
            <a:pPr marL="0" indent="0">
              <a:buNone/>
            </a:pPr>
            <a:endParaRPr lang="en-US" sz="3800" b="0" dirty="0"/>
          </a:p>
          <a:p>
            <a:pPr marL="0" indent="0">
              <a:buNone/>
            </a:pPr>
            <a:r>
              <a:rPr lang="en-US" sz="3800" b="0" dirty="0"/>
              <a:t>Domestic abuse leave is paid or unpaid leave that you can use to handle certain issues related to a domestic violence incident. Domestic abuse leave includes sick leave or any other type of available paid leave you have. For domestic abuse leave, an employee may use paid or unpaid leave for up to eight hours a day for 14 days. The 14 days can be taken in a row or spread out over the calendar year.</a:t>
            </a:r>
            <a:endParaRPr lang="en-US" sz="3800" b="0" baseline="30000" dirty="0"/>
          </a:p>
          <a:p>
            <a:endParaRPr lang="en-US" sz="3800" b="0" dirty="0"/>
          </a:p>
          <a:p>
            <a:pPr marL="0" indent="0">
              <a:buNone/>
            </a:pPr>
            <a:r>
              <a:rPr lang="en-US" sz="3800" b="0" dirty="0"/>
              <a:t>Domestic abuse leave can be used in the following circumstances:</a:t>
            </a:r>
          </a:p>
          <a:p>
            <a:pPr marL="0" indent="0">
              <a:buNone/>
            </a:pPr>
            <a:endParaRPr lang="en-US" sz="3800" b="0" dirty="0"/>
          </a:p>
          <a:p>
            <a:r>
              <a:rPr lang="en-US" sz="3800" b="0" dirty="0"/>
              <a:t>to get an order of protection</a:t>
            </a:r>
          </a:p>
          <a:p>
            <a:r>
              <a:rPr lang="en-US" sz="3800" b="0" dirty="0"/>
              <a:t>To meet with law enforcement officers;</a:t>
            </a:r>
          </a:p>
          <a:p>
            <a:r>
              <a:rPr lang="en-US" sz="3800" b="0" dirty="0"/>
              <a:t>talk to a lawyer or a domestic violence advocate</a:t>
            </a:r>
          </a:p>
          <a:p>
            <a:r>
              <a:rPr lang="en-US" sz="3800" b="0" dirty="0"/>
              <a:t>attend a court hearing related to the domestic abuse for you or a family member</a:t>
            </a:r>
          </a:p>
          <a:p>
            <a:pPr marL="0" indent="0">
              <a:buNone/>
            </a:pPr>
            <a:endParaRPr lang="en-US" sz="2000" dirty="0">
              <a:solidFill>
                <a:srgbClr val="002060"/>
              </a:solidFill>
              <a:cs typeface="Arial" panose="020B0604020202020204" pitchFamily="34" charset="0"/>
            </a:endParaRPr>
          </a:p>
          <a:p>
            <a:endParaRPr lang="en-US" sz="2000" dirty="0"/>
          </a:p>
        </p:txBody>
      </p:sp>
    </p:spTree>
    <p:extLst>
      <p:ext uri="{BB962C8B-B14F-4D97-AF65-F5344CB8AC3E}">
        <p14:creationId xmlns:p14="http://schemas.microsoft.com/office/powerpoint/2010/main" val="35423656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42925" y="2147094"/>
            <a:ext cx="8229600" cy="2563812"/>
          </a:xfrm>
        </p:spPr>
        <p:txBody>
          <a:bodyPr/>
          <a:lstStyle/>
          <a:p>
            <a:r>
              <a:rPr lang="en-US" sz="4000" b="1" dirty="0"/>
              <a:t>Resources for employees and managers</a:t>
            </a:r>
          </a:p>
        </p:txBody>
      </p:sp>
    </p:spTree>
    <p:extLst>
      <p:ext uri="{BB962C8B-B14F-4D97-AF65-F5344CB8AC3E}">
        <p14:creationId xmlns:p14="http://schemas.microsoft.com/office/powerpoint/2010/main" val="33722894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8606"/>
            <a:ext cx="6901132" cy="4977441"/>
          </a:xfrm>
        </p:spPr>
        <p:txBody>
          <a:bodyPr>
            <a:normAutofit/>
          </a:bodyPr>
          <a:lstStyle/>
          <a:p>
            <a:endParaRPr lang="en-US" sz="1400" dirty="0">
              <a:solidFill>
                <a:schemeClr val="tx2"/>
              </a:solidFill>
              <a:hlinkClick r:id="rId3"/>
            </a:endParaRPr>
          </a:p>
          <a:p>
            <a:endParaRPr lang="en-US" sz="1400" dirty="0">
              <a:solidFill>
                <a:schemeClr val="tx2"/>
              </a:solidFill>
              <a:hlinkClick r:id="rId3"/>
            </a:endParaRPr>
          </a:p>
          <a:p>
            <a:pPr marL="0" indent="0">
              <a:buNone/>
            </a:pPr>
            <a:endParaRPr lang="en-US" sz="2900" dirty="0"/>
          </a:p>
          <a:p>
            <a:pPr marL="0" indent="0">
              <a:buNone/>
            </a:pPr>
            <a:endParaRPr lang="en-US" sz="2900" dirty="0"/>
          </a:p>
        </p:txBody>
      </p:sp>
      <p:sp>
        <p:nvSpPr>
          <p:cNvPr id="7" name="Title 3">
            <a:extLst>
              <a:ext uri="{FF2B5EF4-FFF2-40B4-BE49-F238E27FC236}">
                <a16:creationId xmlns:a16="http://schemas.microsoft.com/office/drawing/2014/main" id="{CCCAA1FE-0902-43A4-9490-3DB480A0EE7B}"/>
              </a:ext>
            </a:extLst>
          </p:cNvPr>
          <p:cNvSpPr>
            <a:spLocks noGrp="1"/>
          </p:cNvSpPr>
          <p:nvPr>
            <p:ph type="title"/>
          </p:nvPr>
        </p:nvSpPr>
        <p:spPr>
          <a:xfrm>
            <a:off x="1279525" y="306160"/>
            <a:ext cx="6584949" cy="1143000"/>
          </a:xfrm>
        </p:spPr>
        <p:txBody>
          <a:bodyPr/>
          <a:lstStyle/>
          <a:p>
            <a:r>
              <a:rPr lang="en-US" sz="4000" b="1" dirty="0"/>
              <a:t>RESOURCES</a:t>
            </a:r>
          </a:p>
        </p:txBody>
      </p:sp>
      <p:sp>
        <p:nvSpPr>
          <p:cNvPr id="2" name="Rectangle 1">
            <a:extLst>
              <a:ext uri="{FF2B5EF4-FFF2-40B4-BE49-F238E27FC236}">
                <a16:creationId xmlns:a16="http://schemas.microsoft.com/office/drawing/2014/main" id="{8AD69E58-4311-46C0-875C-A881168BAF43}"/>
              </a:ext>
            </a:extLst>
          </p:cNvPr>
          <p:cNvSpPr/>
          <p:nvPr/>
        </p:nvSpPr>
        <p:spPr>
          <a:xfrm>
            <a:off x="676275" y="1449160"/>
            <a:ext cx="7315200" cy="5256440"/>
          </a:xfrm>
          <a:prstGeom prst="rect">
            <a:avLst/>
          </a:prstGeom>
        </p:spPr>
        <p:txBody>
          <a:bodyPr wrap="square">
            <a:spAutoFit/>
          </a:bodyPr>
          <a:lstStyle/>
          <a:p>
            <a:r>
              <a:rPr lang="en-US" b="1" u="sng" dirty="0"/>
              <a:t>SHELTERS AND ADVOCACY:</a:t>
            </a:r>
          </a:p>
          <a:p>
            <a:endParaRPr lang="en-US" b="1" dirty="0"/>
          </a:p>
          <a:p>
            <a:r>
              <a:rPr lang="en-US" b="1" dirty="0"/>
              <a:t>Valencia Shelter: </a:t>
            </a:r>
          </a:p>
          <a:p>
            <a:pPr marL="285750" indent="-285750">
              <a:buFont typeface="Arial" panose="020B0604020202020204" pitchFamily="34" charset="0"/>
              <a:buChar char="•"/>
            </a:pPr>
            <a:r>
              <a:rPr lang="en-US" dirty="0"/>
              <a:t>Los Lunas, 505‐864‐1383, </a:t>
            </a:r>
            <a:r>
              <a:rPr lang="en-US" dirty="0">
                <a:hlinkClick r:id="rId4"/>
              </a:rPr>
              <a:t>www.valenciashelterservices.org</a:t>
            </a:r>
            <a:endParaRPr lang="en-US" dirty="0"/>
          </a:p>
          <a:p>
            <a:pPr marL="285750" indent="-285750">
              <a:buFont typeface="Arial" panose="020B0604020202020204" pitchFamily="34" charset="0"/>
              <a:buChar char="•"/>
            </a:pPr>
            <a:r>
              <a:rPr lang="en-US" dirty="0"/>
              <a:t>Valencia Shelter offers immediate shelter, individual advocacy, support groups, and specialized programs for children, including counseling and play‐therapy. </a:t>
            </a:r>
          </a:p>
          <a:p>
            <a:pPr marL="285750" indent="-285750">
              <a:buFont typeface="Arial" panose="020B0604020202020204" pitchFamily="34" charset="0"/>
              <a:buChar char="•"/>
            </a:pPr>
            <a:r>
              <a:rPr lang="en-US" dirty="0"/>
              <a:t>Languages Spoken: English, Spanish </a:t>
            </a:r>
          </a:p>
          <a:p>
            <a:pPr marL="285750" indent="-285750">
              <a:buFont typeface="Arial" panose="020B0604020202020204" pitchFamily="34" charset="0"/>
              <a:buChar char="•"/>
            </a:pPr>
            <a:endParaRPr lang="en-US" dirty="0"/>
          </a:p>
          <a:p>
            <a:r>
              <a:rPr lang="en-US" b="1" dirty="0"/>
              <a:t>Domestic Violence Resource Center:</a:t>
            </a:r>
          </a:p>
          <a:p>
            <a:pPr marL="285750" indent="-285750">
              <a:buFont typeface="Arial" panose="020B0604020202020204" pitchFamily="34" charset="0"/>
              <a:buChar char="•"/>
            </a:pPr>
            <a:r>
              <a:rPr lang="en-US" dirty="0"/>
              <a:t>Albuquerque, 575‐894‐3557, </a:t>
            </a:r>
            <a:r>
              <a:rPr lang="en-US" dirty="0">
                <a:hlinkClick r:id="rId5"/>
              </a:rPr>
              <a:t>www.dvrcnm.org</a:t>
            </a:r>
            <a:endParaRPr lang="en-US" dirty="0"/>
          </a:p>
          <a:p>
            <a:pPr marL="285750" indent="-285750">
              <a:buFont typeface="Arial" panose="020B0604020202020204" pitchFamily="34" charset="0"/>
              <a:buChar char="•"/>
            </a:pPr>
            <a:r>
              <a:rPr lang="en-US" dirty="0"/>
              <a:t>Domestic Violence Resource Center (DVRC) offers individual advocacy and support, legal advocacy, individual counseling by licensed counselors, case management, and financial empowerment classes supported by Allstate (Insurance) Foundation. DVRC has advocates embedded at the District Attorney's Office and Second District Courts and provides critical education and community outreach programs.</a:t>
            </a:r>
          </a:p>
          <a:p>
            <a:pPr marL="285750" indent="-285750">
              <a:buFont typeface="Arial" panose="020B0604020202020204" pitchFamily="34" charset="0"/>
              <a:buChar char="•"/>
            </a:pPr>
            <a:r>
              <a:rPr lang="en-US" dirty="0"/>
              <a:t>Languages Spoken: English, Spanish</a:t>
            </a:r>
          </a:p>
        </p:txBody>
      </p:sp>
    </p:spTree>
    <p:extLst>
      <p:ext uri="{BB962C8B-B14F-4D97-AF65-F5344CB8AC3E}">
        <p14:creationId xmlns:p14="http://schemas.microsoft.com/office/powerpoint/2010/main" val="40822287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62075"/>
            <a:ext cx="8372475" cy="5197847"/>
          </a:xfrm>
        </p:spPr>
        <p:txBody>
          <a:bodyPr>
            <a:normAutofit/>
          </a:bodyPr>
          <a:lstStyle/>
          <a:p>
            <a:endParaRPr lang="en-US" sz="1400" dirty="0">
              <a:solidFill>
                <a:schemeClr val="tx2"/>
              </a:solidFill>
              <a:hlinkClick r:id="rId3"/>
            </a:endParaRPr>
          </a:p>
          <a:p>
            <a:pPr marL="0" indent="0">
              <a:buNone/>
            </a:pPr>
            <a:endParaRPr lang="en-US" sz="2900" dirty="0"/>
          </a:p>
          <a:p>
            <a:pPr marL="0" indent="0">
              <a:buNone/>
            </a:pPr>
            <a:endParaRPr lang="en-US" sz="2900" dirty="0"/>
          </a:p>
        </p:txBody>
      </p:sp>
      <p:sp>
        <p:nvSpPr>
          <p:cNvPr id="7" name="Title 3">
            <a:extLst>
              <a:ext uri="{FF2B5EF4-FFF2-40B4-BE49-F238E27FC236}">
                <a16:creationId xmlns:a16="http://schemas.microsoft.com/office/drawing/2014/main" id="{CCCAA1FE-0902-43A4-9490-3DB480A0EE7B}"/>
              </a:ext>
            </a:extLst>
          </p:cNvPr>
          <p:cNvSpPr>
            <a:spLocks noGrp="1"/>
          </p:cNvSpPr>
          <p:nvPr>
            <p:ph type="title"/>
          </p:nvPr>
        </p:nvSpPr>
        <p:spPr>
          <a:xfrm>
            <a:off x="1279525" y="306160"/>
            <a:ext cx="6584949" cy="1143000"/>
          </a:xfrm>
        </p:spPr>
        <p:txBody>
          <a:bodyPr/>
          <a:lstStyle/>
          <a:p>
            <a:r>
              <a:rPr lang="en-US" sz="4000" dirty="0"/>
              <a:t>RESOURCES</a:t>
            </a:r>
            <a:endParaRPr lang="en-US" sz="4000" b="1" dirty="0"/>
          </a:p>
        </p:txBody>
      </p:sp>
      <p:sp>
        <p:nvSpPr>
          <p:cNvPr id="2" name="Rectangle 1">
            <a:extLst>
              <a:ext uri="{FF2B5EF4-FFF2-40B4-BE49-F238E27FC236}">
                <a16:creationId xmlns:a16="http://schemas.microsoft.com/office/drawing/2014/main" id="{8AD69E58-4311-46C0-875C-A881168BAF43}"/>
              </a:ext>
            </a:extLst>
          </p:cNvPr>
          <p:cNvSpPr/>
          <p:nvPr/>
        </p:nvSpPr>
        <p:spPr>
          <a:xfrm>
            <a:off x="676275" y="1582480"/>
            <a:ext cx="7324725" cy="4801314"/>
          </a:xfrm>
          <a:prstGeom prst="rect">
            <a:avLst/>
          </a:prstGeom>
        </p:spPr>
        <p:txBody>
          <a:bodyPr wrap="square">
            <a:spAutoFit/>
          </a:bodyPr>
          <a:lstStyle/>
          <a:p>
            <a:r>
              <a:rPr lang="en-US" b="1" u="sng" dirty="0"/>
              <a:t>SHELTERS AND ADVOCACY CONT’D:</a:t>
            </a:r>
          </a:p>
          <a:p>
            <a:endParaRPr lang="en-US" b="1" dirty="0"/>
          </a:p>
          <a:p>
            <a:r>
              <a:rPr lang="en-US" b="1" dirty="0"/>
              <a:t>Enlace Comunitario:</a:t>
            </a:r>
          </a:p>
          <a:p>
            <a:pPr marL="285750" indent="-285750">
              <a:buFont typeface="Arial" panose="020B0604020202020204" pitchFamily="34" charset="0"/>
              <a:buChar char="•"/>
            </a:pPr>
            <a:r>
              <a:rPr lang="en-US" dirty="0"/>
              <a:t>Albuquerque, 505‐246‐8972, </a:t>
            </a:r>
            <a:r>
              <a:rPr lang="en-US" dirty="0">
                <a:hlinkClick r:id="rId4"/>
              </a:rPr>
              <a:t>www.enlacenm.org</a:t>
            </a:r>
            <a:r>
              <a:rPr lang="en-US" dirty="0"/>
              <a:t> </a:t>
            </a:r>
          </a:p>
          <a:p>
            <a:pPr marL="285750" indent="-285750">
              <a:buFont typeface="Arial" panose="020B0604020202020204" pitchFamily="34" charset="0"/>
              <a:buChar char="•"/>
            </a:pPr>
            <a:r>
              <a:rPr lang="en-US" dirty="0"/>
              <a:t>Enlace Comunitario focuses on services and support for survivors in the Latino Immigrant Community.  They offer individual support and advocacy, enhanced legal advocacy (with an attorney on staff),  support groups, individual counseling with licensed counselors, access to transitional housing, and life‐skills classes for children and teens.</a:t>
            </a:r>
          </a:p>
          <a:p>
            <a:pPr marL="285750" indent="-285750">
              <a:buFont typeface="Arial" panose="020B0604020202020204" pitchFamily="34" charset="0"/>
              <a:buChar char="•"/>
            </a:pPr>
            <a:r>
              <a:rPr lang="en-US" dirty="0"/>
              <a:t>Languages Spoken: English, Spanish </a:t>
            </a:r>
          </a:p>
          <a:p>
            <a:endParaRPr lang="en-US" dirty="0"/>
          </a:p>
          <a:p>
            <a:r>
              <a:rPr lang="en-US" b="1" dirty="0"/>
              <a:t>SAFE House:</a:t>
            </a:r>
          </a:p>
          <a:p>
            <a:pPr marL="285750" indent="-285750">
              <a:buFont typeface="Arial" panose="020B0604020202020204" pitchFamily="34" charset="0"/>
              <a:buChar char="•"/>
            </a:pPr>
            <a:r>
              <a:rPr lang="en-US" dirty="0"/>
              <a:t>Albuquerque, 800‐773‐3645, </a:t>
            </a:r>
            <a:r>
              <a:rPr lang="en-US" dirty="0">
                <a:hlinkClick r:id="rId5"/>
              </a:rPr>
              <a:t>www.safehousenm.org</a:t>
            </a:r>
            <a:endParaRPr lang="en-US" dirty="0"/>
          </a:p>
          <a:p>
            <a:pPr marL="285750" indent="-285750">
              <a:buFont typeface="Arial" panose="020B0604020202020204" pitchFamily="34" charset="0"/>
              <a:buChar char="•"/>
            </a:pPr>
            <a:r>
              <a:rPr lang="en-US" dirty="0"/>
              <a:t>SAFE House offers immediate shelter, individual advocacy, support groups, licensed counselors, transitional housing, and programs for children and teens.</a:t>
            </a:r>
          </a:p>
          <a:p>
            <a:pPr marL="285750" indent="-285750">
              <a:buFont typeface="Arial" panose="020B0604020202020204" pitchFamily="34" charset="0"/>
              <a:buChar char="•"/>
            </a:pPr>
            <a:r>
              <a:rPr lang="en-US" dirty="0"/>
              <a:t>Languages Spoken: English, Spanish</a:t>
            </a:r>
          </a:p>
        </p:txBody>
      </p:sp>
    </p:spTree>
    <p:extLst>
      <p:ext uri="{BB962C8B-B14F-4D97-AF65-F5344CB8AC3E}">
        <p14:creationId xmlns:p14="http://schemas.microsoft.com/office/powerpoint/2010/main" val="14863555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670F8-9185-4DF2-BAB2-B336FA36EE60}"/>
              </a:ext>
            </a:extLst>
          </p:cNvPr>
          <p:cNvSpPr>
            <a:spLocks noGrp="1"/>
          </p:cNvSpPr>
          <p:nvPr>
            <p:ph idx="1"/>
          </p:nvPr>
        </p:nvSpPr>
        <p:spPr>
          <a:xfrm>
            <a:off x="762000" y="838200"/>
            <a:ext cx="6896100" cy="5676900"/>
          </a:xfrm>
        </p:spPr>
        <p:txBody>
          <a:bodyPr/>
          <a:lstStyle/>
          <a:p>
            <a:pPr marL="0" indent="0" algn="ctr">
              <a:buNone/>
            </a:pPr>
            <a:r>
              <a:rPr lang="en-US" sz="4800" b="1" dirty="0"/>
              <a:t>Agenda</a:t>
            </a:r>
          </a:p>
          <a:p>
            <a:pPr marL="0" indent="0" algn="ctr">
              <a:buNone/>
            </a:pPr>
            <a:endParaRPr lang="en-US" b="1" dirty="0"/>
          </a:p>
          <a:p>
            <a:r>
              <a:rPr lang="en-US" sz="2400" b="1" dirty="0"/>
              <a:t>Domestic Violence Overview</a:t>
            </a:r>
          </a:p>
          <a:p>
            <a:r>
              <a:rPr lang="en-US" sz="2400" b="1" dirty="0"/>
              <a:t>Impacts of Domestic Violence on the workplace</a:t>
            </a:r>
          </a:p>
          <a:p>
            <a:r>
              <a:rPr lang="en-US" sz="2400" dirty="0"/>
              <a:t>R</a:t>
            </a:r>
            <a:r>
              <a:rPr lang="en-US" sz="2400" b="1" dirty="0"/>
              <a:t>ecognizing warning signs among employees</a:t>
            </a:r>
          </a:p>
          <a:p>
            <a:r>
              <a:rPr lang="en-US" sz="2400" b="1" dirty="0"/>
              <a:t>Responding to domestic violence in the workplace</a:t>
            </a:r>
          </a:p>
          <a:p>
            <a:r>
              <a:rPr lang="en-US" sz="2400" b="1" dirty="0"/>
              <a:t>Resources for Employers and Employees</a:t>
            </a:r>
          </a:p>
          <a:p>
            <a:pPr marL="0" indent="0">
              <a:buNone/>
            </a:pPr>
            <a:endParaRPr lang="en-US" sz="3200" b="1" dirty="0"/>
          </a:p>
          <a:p>
            <a:endParaRPr lang="en-US" dirty="0"/>
          </a:p>
        </p:txBody>
      </p:sp>
    </p:spTree>
    <p:extLst>
      <p:ext uri="{BB962C8B-B14F-4D97-AF65-F5344CB8AC3E}">
        <p14:creationId xmlns:p14="http://schemas.microsoft.com/office/powerpoint/2010/main" val="17414128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014537" y="232569"/>
            <a:ext cx="5114925" cy="853281"/>
          </a:xfrm>
        </p:spPr>
        <p:txBody>
          <a:bodyPr/>
          <a:lstStyle/>
          <a:p>
            <a:r>
              <a:rPr lang="en-US" sz="4000" b="1" dirty="0"/>
              <a:t>Resources</a:t>
            </a:r>
          </a:p>
        </p:txBody>
      </p:sp>
      <p:sp>
        <p:nvSpPr>
          <p:cNvPr id="2" name="Rectangle 1">
            <a:extLst>
              <a:ext uri="{FF2B5EF4-FFF2-40B4-BE49-F238E27FC236}">
                <a16:creationId xmlns:a16="http://schemas.microsoft.com/office/drawing/2014/main" id="{81ADAC8C-17A8-4B76-AF84-AE027AD81C3B}"/>
              </a:ext>
            </a:extLst>
          </p:cNvPr>
          <p:cNvSpPr/>
          <p:nvPr/>
        </p:nvSpPr>
        <p:spPr>
          <a:xfrm>
            <a:off x="371475" y="1200150"/>
            <a:ext cx="8601075" cy="5909310"/>
          </a:xfrm>
          <a:prstGeom prst="rect">
            <a:avLst/>
          </a:prstGeom>
        </p:spPr>
        <p:txBody>
          <a:bodyPr wrap="square">
            <a:spAutoFit/>
          </a:bodyPr>
          <a:lstStyle/>
          <a:p>
            <a:r>
              <a:rPr lang="en-US" b="1" u="sng" dirty="0"/>
              <a:t>HOTLINES:</a:t>
            </a:r>
          </a:p>
          <a:p>
            <a:endParaRPr lang="en-US" dirty="0"/>
          </a:p>
          <a:p>
            <a:pPr marL="285750" indent="-285750">
              <a:buFont typeface="Arial" panose="020B0604020202020204" pitchFamily="34" charset="0"/>
              <a:buChar char="•"/>
            </a:pPr>
            <a:r>
              <a:rPr lang="en-US" u="sng" dirty="0">
                <a:hlinkClick r:id="rId3"/>
              </a:rPr>
              <a:t>National Domestic Violence Hotline</a:t>
            </a:r>
            <a:r>
              <a:rPr lang="en-US" u="sng" dirty="0"/>
              <a:t>:</a:t>
            </a:r>
            <a:r>
              <a:rPr lang="en-US" dirty="0"/>
              <a:t> </a:t>
            </a:r>
            <a:r>
              <a:rPr lang="en-US" i="1" dirty="0"/>
              <a:t>(live chat available on website), </a:t>
            </a:r>
            <a:r>
              <a:rPr lang="en-US" dirty="0"/>
              <a:t>1-800-799-7233</a:t>
            </a:r>
          </a:p>
          <a:p>
            <a:endParaRPr lang="en-US" dirty="0"/>
          </a:p>
          <a:p>
            <a:pPr marL="285750" indent="-285750">
              <a:buFont typeface="Arial" panose="020B0604020202020204" pitchFamily="34" charset="0"/>
              <a:buChar char="•"/>
            </a:pPr>
            <a:r>
              <a:rPr lang="en-US" u="sng" dirty="0">
                <a:hlinkClick r:id="rId4"/>
              </a:rPr>
              <a:t>National Teen Dating Abuse Helpline</a:t>
            </a:r>
            <a:r>
              <a:rPr lang="en-US" u="sng" dirty="0"/>
              <a:t>:</a:t>
            </a:r>
            <a:r>
              <a:rPr lang="en-US" dirty="0"/>
              <a:t> </a:t>
            </a:r>
            <a:r>
              <a:rPr lang="en-US" i="1" dirty="0"/>
              <a:t>(live chat available on website), </a:t>
            </a:r>
            <a:r>
              <a:rPr lang="en-US" dirty="0"/>
              <a:t>1-866-331-9474, or Text “</a:t>
            </a:r>
            <a:r>
              <a:rPr lang="en-US" dirty="0" err="1"/>
              <a:t>loveis</a:t>
            </a:r>
            <a:r>
              <a:rPr lang="en-US" dirty="0"/>
              <a:t>” to 22522</a:t>
            </a:r>
          </a:p>
          <a:p>
            <a:endParaRPr lang="en-US" dirty="0">
              <a:hlinkClick r:id="rId5"/>
            </a:endParaRPr>
          </a:p>
          <a:p>
            <a:pPr marL="285750" indent="-285750">
              <a:buFont typeface="Arial" panose="020B0604020202020204" pitchFamily="34" charset="0"/>
              <a:buChar char="•"/>
            </a:pPr>
            <a:r>
              <a:rPr lang="en-US" dirty="0">
                <a:hlinkClick r:id="rId5"/>
              </a:rPr>
              <a:t>New Mexico Crisis and Access Line</a:t>
            </a:r>
            <a:r>
              <a:rPr lang="en-US" dirty="0"/>
              <a:t>: 1-855-662-7474</a:t>
            </a:r>
          </a:p>
          <a:p>
            <a:pPr marL="285750" indent="-285750">
              <a:buFont typeface="Arial" panose="020B0604020202020204" pitchFamily="34" charset="0"/>
              <a:buChar char="•"/>
            </a:pPr>
            <a:endParaRPr lang="en-US" dirty="0"/>
          </a:p>
          <a:p>
            <a:r>
              <a:rPr lang="en-US" b="1" u="sng" dirty="0"/>
              <a:t>LEGAL ASSISTANCE:</a:t>
            </a:r>
          </a:p>
          <a:p>
            <a:endParaRPr lang="en-US" b="1" dirty="0"/>
          </a:p>
          <a:p>
            <a:pPr marL="285750" indent="-285750">
              <a:buFont typeface="Arial" panose="020B0604020202020204" pitchFamily="34" charset="0"/>
              <a:buChar char="•"/>
            </a:pPr>
            <a:r>
              <a:rPr lang="en-US" u="sng" dirty="0">
                <a:hlinkClick r:id="rId6"/>
              </a:rPr>
              <a:t>New Mexico Legal Aid Domestic Violence HelpLine</a:t>
            </a:r>
            <a:r>
              <a:rPr lang="en-US" dirty="0"/>
              <a:t>: 1-877-974-3400</a:t>
            </a:r>
          </a:p>
          <a:p>
            <a:pPr marL="285750" indent="-285750">
              <a:buFont typeface="Arial" panose="020B0604020202020204" pitchFamily="34" charset="0"/>
              <a:buChar char="•"/>
            </a:pPr>
            <a:r>
              <a:rPr lang="en-US" dirty="0"/>
              <a:t>The New Mexico Legal Aid Domestic Violence, Sexual Assault, and Stalking HelpLine is a free statewide service that provides legal information, advice and referrals to attorneys and other community agencies who can help survivors.</a:t>
            </a:r>
            <a:endParaRPr lang="en-US" b="1" i="1" dirty="0"/>
          </a:p>
          <a:p>
            <a:pPr marL="285750" indent="-285750">
              <a:buFont typeface="Arial" panose="020B0604020202020204" pitchFamily="34" charset="0"/>
              <a:buChar char="•"/>
            </a:pPr>
            <a:endParaRPr lang="en-US" b="1" i="1" dirty="0">
              <a:hlinkClick r:id="rId7"/>
            </a:endParaRPr>
          </a:p>
          <a:p>
            <a:pPr marL="285750" indent="-285750">
              <a:buFont typeface="Arial" panose="020B0604020202020204" pitchFamily="34" charset="0"/>
              <a:buChar char="•"/>
            </a:pPr>
            <a:r>
              <a:rPr lang="en-US" dirty="0">
                <a:hlinkClick r:id="rId7"/>
              </a:rPr>
              <a:t>www.lawhelpnewmexico.org</a:t>
            </a:r>
            <a:r>
              <a:rPr lang="en-US" b="1" dirty="0"/>
              <a:t>:  </a:t>
            </a:r>
            <a:r>
              <a:rPr lang="en-US" dirty="0"/>
              <a:t>Provides information on domestic violence, orders of protections and resources for legal help from New Mexico Legal Aid. </a:t>
            </a:r>
          </a:p>
          <a:p>
            <a:pPr marL="285750" indent="-285750">
              <a:buFont typeface="Arial" panose="020B0604020202020204" pitchFamily="34" charset="0"/>
              <a:buChar char="•"/>
            </a:pPr>
            <a:endParaRPr lang="en-US" b="1" dirty="0"/>
          </a:p>
          <a:p>
            <a:endParaRPr lang="en-US" b="1" dirty="0"/>
          </a:p>
          <a:p>
            <a:endParaRPr lang="en-US" b="1" dirty="0"/>
          </a:p>
        </p:txBody>
      </p:sp>
    </p:spTree>
    <p:extLst>
      <p:ext uri="{BB962C8B-B14F-4D97-AF65-F5344CB8AC3E}">
        <p14:creationId xmlns:p14="http://schemas.microsoft.com/office/powerpoint/2010/main" val="26513958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2481"/>
            <a:ext cx="6901132" cy="4977441"/>
          </a:xfrm>
        </p:spPr>
        <p:txBody>
          <a:bodyPr>
            <a:normAutofit/>
          </a:bodyPr>
          <a:lstStyle/>
          <a:p>
            <a:endParaRPr lang="en-US" sz="1400" dirty="0">
              <a:solidFill>
                <a:schemeClr val="tx2"/>
              </a:solidFill>
              <a:hlinkClick r:id="rId3"/>
            </a:endParaRPr>
          </a:p>
          <a:p>
            <a:pPr marL="0" indent="0">
              <a:buNone/>
            </a:pPr>
            <a:endParaRPr lang="en-US" sz="2900" dirty="0"/>
          </a:p>
          <a:p>
            <a:pPr marL="0" indent="0">
              <a:buNone/>
            </a:pPr>
            <a:endParaRPr lang="en-US" sz="2900" dirty="0"/>
          </a:p>
          <a:p>
            <a:pPr marL="0" indent="0">
              <a:buNone/>
            </a:pPr>
            <a:endParaRPr lang="en-US" sz="2900" dirty="0"/>
          </a:p>
        </p:txBody>
      </p:sp>
      <p:sp>
        <p:nvSpPr>
          <p:cNvPr id="7" name="Title 3">
            <a:extLst>
              <a:ext uri="{FF2B5EF4-FFF2-40B4-BE49-F238E27FC236}">
                <a16:creationId xmlns:a16="http://schemas.microsoft.com/office/drawing/2014/main" id="{CCCAA1FE-0902-43A4-9490-3DB480A0EE7B}"/>
              </a:ext>
            </a:extLst>
          </p:cNvPr>
          <p:cNvSpPr>
            <a:spLocks noGrp="1"/>
          </p:cNvSpPr>
          <p:nvPr>
            <p:ph type="title"/>
          </p:nvPr>
        </p:nvSpPr>
        <p:spPr>
          <a:xfrm>
            <a:off x="1279525" y="306160"/>
            <a:ext cx="6584949" cy="1143000"/>
          </a:xfrm>
        </p:spPr>
        <p:txBody>
          <a:bodyPr/>
          <a:lstStyle/>
          <a:p>
            <a:r>
              <a:rPr lang="en-US" sz="4000" dirty="0"/>
              <a:t>RESOURCES for survivors</a:t>
            </a:r>
            <a:endParaRPr lang="en-US" sz="4000" b="1" dirty="0"/>
          </a:p>
        </p:txBody>
      </p:sp>
      <p:sp>
        <p:nvSpPr>
          <p:cNvPr id="2" name="Rectangle 1">
            <a:extLst>
              <a:ext uri="{FF2B5EF4-FFF2-40B4-BE49-F238E27FC236}">
                <a16:creationId xmlns:a16="http://schemas.microsoft.com/office/drawing/2014/main" id="{8AD69E58-4311-46C0-875C-A881168BAF43}"/>
              </a:ext>
            </a:extLst>
          </p:cNvPr>
          <p:cNvSpPr/>
          <p:nvPr/>
        </p:nvSpPr>
        <p:spPr>
          <a:xfrm>
            <a:off x="209551" y="1695451"/>
            <a:ext cx="8000999" cy="4801314"/>
          </a:xfrm>
          <a:prstGeom prst="rect">
            <a:avLst/>
          </a:prstGeom>
        </p:spPr>
        <p:txBody>
          <a:bodyPr wrap="square">
            <a:spAutoFit/>
          </a:bodyPr>
          <a:lstStyle/>
          <a:p>
            <a:r>
              <a:rPr lang="en-US" b="1" u="sng" dirty="0"/>
              <a:t>WEBSITES:</a:t>
            </a:r>
          </a:p>
          <a:p>
            <a:endParaRPr lang="en-US" b="1" dirty="0"/>
          </a:p>
          <a:p>
            <a:pPr marL="285750" indent="-285750">
              <a:buFont typeface="Arial" panose="020B0604020202020204" pitchFamily="34" charset="0"/>
              <a:buChar char="•"/>
            </a:pPr>
            <a:r>
              <a:rPr lang="en-US" b="1" dirty="0"/>
              <a:t>The New Mexico Coalition Against Domestic Violence: </a:t>
            </a:r>
            <a:r>
              <a:rPr lang="en-US" b="1" dirty="0">
                <a:hlinkClick r:id="rId4"/>
              </a:rPr>
              <a:t>https://nmcadv.org/</a:t>
            </a:r>
            <a:endParaRPr lang="en-US" b="1" dirty="0"/>
          </a:p>
          <a:p>
            <a:pPr marL="285750" indent="-285750">
              <a:buFont typeface="Arial" panose="020B0604020202020204" pitchFamily="34" charset="0"/>
              <a:buChar char="•"/>
            </a:pPr>
            <a:r>
              <a:rPr lang="en-US" b="1" dirty="0"/>
              <a:t>National Resource Center on Domestic Violence: </a:t>
            </a:r>
            <a:r>
              <a:rPr lang="en-US" b="1" dirty="0">
                <a:hlinkClick r:id="rId5"/>
              </a:rPr>
              <a:t>https://www.nrcdv.org/</a:t>
            </a:r>
            <a:endParaRPr lang="en-US" b="1" dirty="0"/>
          </a:p>
          <a:p>
            <a:pPr marL="285750" indent="-285750">
              <a:buFont typeface="Arial" panose="020B0604020202020204" pitchFamily="34" charset="0"/>
              <a:buChar char="•"/>
            </a:pPr>
            <a:r>
              <a:rPr lang="en-US" b="1" dirty="0"/>
              <a:t>City of Albuquerque Domestic Violence Webpage: </a:t>
            </a:r>
            <a:r>
              <a:rPr lang="en-US" b="1" dirty="0">
                <a:hlinkClick r:id="rId6"/>
              </a:rPr>
              <a:t>https://www.cabq.gov/police/crime-prevention-safety/personal-safety/domestic-violence</a:t>
            </a:r>
            <a:endParaRPr lang="en-US" b="1" dirty="0"/>
          </a:p>
          <a:p>
            <a:endParaRPr lang="en-US" b="1" dirty="0"/>
          </a:p>
          <a:p>
            <a:endParaRPr lang="en-US" b="1" dirty="0"/>
          </a:p>
          <a:p>
            <a:r>
              <a:rPr lang="en-US" b="1" u="sng" dirty="0"/>
              <a:t>CITY OF ALBUQUERQUE EMPLOYEE ASSISTANCE PROGRAM:</a:t>
            </a:r>
          </a:p>
          <a:p>
            <a:endParaRPr lang="en-US" dirty="0"/>
          </a:p>
          <a:p>
            <a:r>
              <a:rPr lang="en-US" dirty="0">
                <a:latin typeface="Arial" panose="020B0604020202020204" pitchFamily="34" charset="0"/>
              </a:rPr>
              <a:t>Hours: Monday-Friday from 8:00am to 5:00pm</a:t>
            </a:r>
            <a:br>
              <a:rPr lang="en-US" dirty="0">
                <a:latin typeface="Arial" panose="020B0604020202020204" pitchFamily="34" charset="0"/>
              </a:rPr>
            </a:br>
            <a:r>
              <a:rPr lang="en-US" dirty="0">
                <a:latin typeface="Arial" panose="020B0604020202020204" pitchFamily="34" charset="0"/>
              </a:rPr>
              <a:t>Phone: </a:t>
            </a:r>
            <a:r>
              <a:rPr lang="en-US" b="1" dirty="0">
                <a:latin typeface="Arial" panose="020B0604020202020204" pitchFamily="34" charset="0"/>
              </a:rPr>
              <a:t>(505) 768-4613</a:t>
            </a:r>
            <a:endParaRPr lang="en-US" dirty="0">
              <a:latin typeface="Arial" panose="020B0604020202020204" pitchFamily="34" charset="0"/>
            </a:endParaRPr>
          </a:p>
          <a:p>
            <a:r>
              <a:rPr lang="en-US" dirty="0">
                <a:latin typeface="Arial" panose="020B0604020202020204" pitchFamily="34" charset="0"/>
              </a:rPr>
              <a:t>Email: </a:t>
            </a:r>
            <a:r>
              <a:rPr lang="en-US" b="1" dirty="0">
                <a:latin typeface="Arial" panose="020B0604020202020204" pitchFamily="34" charset="0"/>
              </a:rPr>
              <a:t>eap@cabq.gov</a:t>
            </a:r>
            <a:endParaRPr lang="en-US" dirty="0">
              <a:latin typeface="Arial" panose="020B0604020202020204" pitchFamily="34" charset="0"/>
            </a:endParaRPr>
          </a:p>
          <a:p>
            <a:r>
              <a:rPr lang="en-US" dirty="0">
                <a:latin typeface="Arial" panose="020B0604020202020204" pitchFamily="34" charset="0"/>
              </a:rPr>
              <a:t>Emergency On-Call Phone (After Hours/Weekends): </a:t>
            </a:r>
            <a:r>
              <a:rPr lang="en-US" b="1" dirty="0">
                <a:latin typeface="Arial" panose="020B0604020202020204" pitchFamily="34" charset="0"/>
              </a:rPr>
              <a:t>(505) 254-3555</a:t>
            </a:r>
            <a:endParaRPr lang="en-US" dirty="0">
              <a:latin typeface="Arial" panose="020B0604020202020204" pitchFamily="34" charset="0"/>
            </a:endParaRPr>
          </a:p>
          <a:p>
            <a:endParaRPr lang="en-US" dirty="0"/>
          </a:p>
          <a:p>
            <a:r>
              <a:rPr lang="en-US" dirty="0">
                <a:latin typeface="Arial" panose="020B0604020202020204" pitchFamily="34" charset="0"/>
              </a:rPr>
              <a:t>*If you are experiencing a life-threatening emergency, please call 911</a:t>
            </a:r>
          </a:p>
        </p:txBody>
      </p:sp>
    </p:spTree>
    <p:extLst>
      <p:ext uri="{BB962C8B-B14F-4D97-AF65-F5344CB8AC3E}">
        <p14:creationId xmlns:p14="http://schemas.microsoft.com/office/powerpoint/2010/main" val="18711493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2481"/>
            <a:ext cx="6901132" cy="4977441"/>
          </a:xfrm>
        </p:spPr>
        <p:txBody>
          <a:bodyPr>
            <a:normAutofit/>
          </a:bodyPr>
          <a:lstStyle/>
          <a:p>
            <a:endParaRPr lang="en-US" sz="1400" dirty="0">
              <a:solidFill>
                <a:schemeClr val="tx2"/>
              </a:solidFill>
              <a:hlinkClick r:id="rId3"/>
            </a:endParaRPr>
          </a:p>
          <a:p>
            <a:pPr marL="0" indent="0">
              <a:buNone/>
            </a:pPr>
            <a:endParaRPr lang="en-US" sz="2900" dirty="0"/>
          </a:p>
          <a:p>
            <a:pPr marL="0" indent="0">
              <a:buNone/>
            </a:pPr>
            <a:endParaRPr lang="en-US" sz="2900" dirty="0"/>
          </a:p>
          <a:p>
            <a:pPr marL="0" indent="0">
              <a:buNone/>
            </a:pPr>
            <a:endParaRPr lang="en-US" sz="2900" dirty="0"/>
          </a:p>
        </p:txBody>
      </p:sp>
      <p:sp>
        <p:nvSpPr>
          <p:cNvPr id="7" name="Title 3">
            <a:extLst>
              <a:ext uri="{FF2B5EF4-FFF2-40B4-BE49-F238E27FC236}">
                <a16:creationId xmlns:a16="http://schemas.microsoft.com/office/drawing/2014/main" id="{CCCAA1FE-0902-43A4-9490-3DB480A0EE7B}"/>
              </a:ext>
            </a:extLst>
          </p:cNvPr>
          <p:cNvSpPr>
            <a:spLocks noGrp="1"/>
          </p:cNvSpPr>
          <p:nvPr>
            <p:ph type="title"/>
          </p:nvPr>
        </p:nvSpPr>
        <p:spPr>
          <a:xfrm>
            <a:off x="1279525" y="306160"/>
            <a:ext cx="6584949" cy="1143000"/>
          </a:xfrm>
        </p:spPr>
        <p:txBody>
          <a:bodyPr/>
          <a:lstStyle/>
          <a:p>
            <a:r>
              <a:rPr lang="en-US" sz="4000" dirty="0"/>
              <a:t>RESOURCES for survivors</a:t>
            </a:r>
            <a:endParaRPr lang="en-US" sz="4000" b="1" dirty="0"/>
          </a:p>
        </p:txBody>
      </p:sp>
      <p:sp>
        <p:nvSpPr>
          <p:cNvPr id="2" name="Rectangle 1">
            <a:extLst>
              <a:ext uri="{FF2B5EF4-FFF2-40B4-BE49-F238E27FC236}">
                <a16:creationId xmlns:a16="http://schemas.microsoft.com/office/drawing/2014/main" id="{8AD69E58-4311-46C0-875C-A881168BAF43}"/>
              </a:ext>
            </a:extLst>
          </p:cNvPr>
          <p:cNvSpPr/>
          <p:nvPr/>
        </p:nvSpPr>
        <p:spPr>
          <a:xfrm>
            <a:off x="457200" y="1695451"/>
            <a:ext cx="8000999" cy="646331"/>
          </a:xfrm>
          <a:prstGeom prst="rect">
            <a:avLst/>
          </a:prstGeom>
        </p:spPr>
        <p:txBody>
          <a:bodyPr wrap="square">
            <a:spAutoFit/>
          </a:bodyPr>
          <a:lstStyle/>
          <a:p>
            <a:pPr algn="ctr"/>
            <a:r>
              <a:rPr lang="en-US" dirty="0">
                <a:latin typeface="Arial" panose="020B0604020202020204" pitchFamily="34" charset="0"/>
              </a:rPr>
              <a:t>A Copy of the slides from this presentation may be downloaded from the Employee Assistance Program Page at eweb.cabq.gov.</a:t>
            </a:r>
          </a:p>
        </p:txBody>
      </p:sp>
      <p:pic>
        <p:nvPicPr>
          <p:cNvPr id="4" name="Picture 3">
            <a:extLst>
              <a:ext uri="{FF2B5EF4-FFF2-40B4-BE49-F238E27FC236}">
                <a16:creationId xmlns:a16="http://schemas.microsoft.com/office/drawing/2014/main" id="{9686ABD0-0082-46CA-ABC2-1FBA8F5CC8A3}"/>
              </a:ext>
            </a:extLst>
          </p:cNvPr>
          <p:cNvPicPr>
            <a:picLocks noChangeAspect="1"/>
          </p:cNvPicPr>
          <p:nvPr/>
        </p:nvPicPr>
        <p:blipFill>
          <a:blip r:embed="rId4"/>
          <a:stretch>
            <a:fillRect/>
          </a:stretch>
        </p:blipFill>
        <p:spPr>
          <a:xfrm>
            <a:off x="561975" y="2365779"/>
            <a:ext cx="8201025" cy="4389454"/>
          </a:xfrm>
          <a:prstGeom prst="rect">
            <a:avLst/>
          </a:prstGeom>
        </p:spPr>
      </p:pic>
      <p:cxnSp>
        <p:nvCxnSpPr>
          <p:cNvPr id="6" name="Straight Arrow Connector 5">
            <a:extLst>
              <a:ext uri="{FF2B5EF4-FFF2-40B4-BE49-F238E27FC236}">
                <a16:creationId xmlns:a16="http://schemas.microsoft.com/office/drawing/2014/main" id="{96A0BD92-6B3A-4E76-ADF2-B6AA12F1D11A}"/>
              </a:ext>
            </a:extLst>
          </p:cNvPr>
          <p:cNvCxnSpPr>
            <a:cxnSpLocks/>
          </p:cNvCxnSpPr>
          <p:nvPr/>
        </p:nvCxnSpPr>
        <p:spPr>
          <a:xfrm flipH="1">
            <a:off x="1819275" y="3819525"/>
            <a:ext cx="6858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20170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ADAC8C-17A8-4B76-AF84-AE027AD81C3B}"/>
              </a:ext>
            </a:extLst>
          </p:cNvPr>
          <p:cNvSpPr/>
          <p:nvPr/>
        </p:nvSpPr>
        <p:spPr>
          <a:xfrm>
            <a:off x="371475" y="1838325"/>
            <a:ext cx="8601075" cy="4062651"/>
          </a:xfrm>
          <a:prstGeom prst="rect">
            <a:avLst/>
          </a:prstGeom>
        </p:spPr>
        <p:txBody>
          <a:bodyPr wrap="square">
            <a:spAutoFit/>
          </a:bodyPr>
          <a:lstStyle/>
          <a:p>
            <a:pPr algn="ctr"/>
            <a:r>
              <a:rPr lang="en-US" sz="4000" b="1" dirty="0">
                <a:latin typeface="Arial" panose="020B0604020202020204" pitchFamily="34" charset="0"/>
              </a:rPr>
              <a:t>Interested in more training? </a:t>
            </a:r>
          </a:p>
          <a:p>
            <a:pPr algn="ctr"/>
            <a:r>
              <a:rPr lang="en-US" sz="2800" b="1" dirty="0">
                <a:latin typeface="Arial" panose="020B0604020202020204" pitchFamily="34" charset="0"/>
              </a:rPr>
              <a:t> </a:t>
            </a:r>
          </a:p>
          <a:p>
            <a:pPr algn="ctr"/>
            <a:r>
              <a:rPr lang="en-US" sz="2800" b="1" dirty="0">
                <a:latin typeface="Arial" panose="020B0604020202020204" pitchFamily="34" charset="0"/>
              </a:rPr>
              <a:t>Contact Dr. Lindsey Campos, EAP Manager for the City of Albuquerque</a:t>
            </a:r>
          </a:p>
          <a:p>
            <a:pPr algn="ctr"/>
            <a:endParaRPr lang="en-US" sz="2000" b="1" dirty="0">
              <a:latin typeface="Arial" panose="020B0604020202020204" pitchFamily="34" charset="0"/>
            </a:endParaRPr>
          </a:p>
          <a:p>
            <a:pPr algn="ctr"/>
            <a:endParaRPr lang="en-US" sz="2000" b="1" dirty="0">
              <a:latin typeface="Arial" panose="020B0604020202020204" pitchFamily="34" charset="0"/>
            </a:endParaRPr>
          </a:p>
          <a:p>
            <a:pPr algn="ctr"/>
            <a:r>
              <a:rPr lang="en-US" sz="2000" b="1" dirty="0">
                <a:latin typeface="Arial" panose="020B0604020202020204" pitchFamily="34" charset="0"/>
              </a:rPr>
              <a:t>Direct and Confidential Line: 505-768-4614</a:t>
            </a:r>
          </a:p>
          <a:p>
            <a:pPr algn="ctr"/>
            <a:r>
              <a:rPr lang="en-US" sz="2000" b="1" dirty="0">
                <a:latin typeface="Arial" panose="020B0604020202020204" pitchFamily="34" charset="0"/>
              </a:rPr>
              <a:t>Email: </a:t>
            </a:r>
            <a:r>
              <a:rPr lang="en-US" sz="2000" b="1" dirty="0">
                <a:latin typeface="Arial" panose="020B0604020202020204" pitchFamily="34" charset="0"/>
                <a:hlinkClick r:id="rId3"/>
              </a:rPr>
              <a:t>lcampos@cabq.gov</a:t>
            </a:r>
            <a:endParaRPr lang="en-US" sz="2000" b="1" dirty="0">
              <a:latin typeface="Arial" panose="020B0604020202020204" pitchFamily="34" charset="0"/>
            </a:endParaRPr>
          </a:p>
          <a:p>
            <a:pPr marL="285750" indent="-285750">
              <a:buFont typeface="Arial" panose="020B0604020202020204" pitchFamily="34" charset="0"/>
              <a:buChar char="•"/>
            </a:pPr>
            <a:endParaRPr lang="en-US" b="1" dirty="0"/>
          </a:p>
          <a:p>
            <a:endParaRPr lang="en-US" b="1" dirty="0"/>
          </a:p>
          <a:p>
            <a:endParaRPr lang="en-US" b="1" dirty="0"/>
          </a:p>
        </p:txBody>
      </p:sp>
    </p:spTree>
    <p:extLst>
      <p:ext uri="{BB962C8B-B14F-4D97-AF65-F5344CB8AC3E}">
        <p14:creationId xmlns:p14="http://schemas.microsoft.com/office/powerpoint/2010/main" val="10741297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419100" y="1371600"/>
            <a:ext cx="8229600" cy="3902635"/>
          </a:xfrm>
        </p:spPr>
        <p:txBody>
          <a:bodyPr>
            <a:normAutofit/>
          </a:bodyPr>
          <a:lstStyle/>
          <a:p>
            <a:pPr marL="0" indent="0">
              <a:buNone/>
            </a:pPr>
            <a:endParaRPr lang="en-US" sz="1200" dirty="0"/>
          </a:p>
          <a:p>
            <a:pPr lvl="1">
              <a:buFont typeface="Wingdings" panose="05000000000000000000" pitchFamily="2" charset="2"/>
              <a:buChar char="ü"/>
            </a:pPr>
            <a:endParaRPr lang="en-US" sz="1200" b="1" dirty="0"/>
          </a:p>
          <a:p>
            <a:pPr marL="457200" lvl="1" indent="0" algn="ctr">
              <a:buNone/>
            </a:pPr>
            <a:endParaRPr lang="en-US" sz="1200" b="1" dirty="0"/>
          </a:p>
          <a:p>
            <a:pPr marL="457200" lvl="1" indent="0" algn="ctr">
              <a:buNone/>
            </a:pPr>
            <a:endParaRPr lang="en-US" sz="1200" b="1" dirty="0"/>
          </a:p>
          <a:p>
            <a:pPr marL="457200" lvl="1" indent="0" algn="ctr">
              <a:buNone/>
            </a:pPr>
            <a:endParaRPr lang="en-US" sz="1200" b="1" dirty="0"/>
          </a:p>
          <a:p>
            <a:pPr marL="457200" lvl="1" indent="0" algn="ctr">
              <a:buNone/>
            </a:pPr>
            <a:endParaRPr lang="en-US" sz="1200" b="1" dirty="0"/>
          </a:p>
          <a:p>
            <a:pPr marL="0" indent="0">
              <a:buNone/>
            </a:pPr>
            <a:endParaRPr lang="en-US" sz="1800" b="1" dirty="0"/>
          </a:p>
        </p:txBody>
      </p:sp>
      <p:sp>
        <p:nvSpPr>
          <p:cNvPr id="4" name="Slide Number Placeholder 3"/>
          <p:cNvSpPr>
            <a:spLocks noGrp="1"/>
          </p:cNvSpPr>
          <p:nvPr>
            <p:ph type="sldNum" sz="quarter" idx="12"/>
          </p:nvPr>
        </p:nvSpPr>
        <p:spPr/>
        <p:txBody>
          <a:bodyPr/>
          <a:lstStyle/>
          <a:p>
            <a:fld id="{CB8E938D-EF8A-4FA3-849C-2C0712CD2EE1}" type="slidenum">
              <a:rPr lang="en-US" smtClean="0"/>
              <a:pPr/>
              <a:t>34</a:t>
            </a:fld>
            <a:endParaRPr lang="en-US" dirty="0"/>
          </a:p>
        </p:txBody>
      </p:sp>
      <p:sp>
        <p:nvSpPr>
          <p:cNvPr id="5" name="Title 2"/>
          <p:cNvSpPr txBox="1">
            <a:spLocks/>
          </p:cNvSpPr>
          <p:nvPr/>
        </p:nvSpPr>
        <p:spPr>
          <a:xfrm>
            <a:off x="152400" y="498012"/>
            <a:ext cx="8763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a:effectLst>
                <a:outerShdw blurRad="38100" dist="38100" dir="2700000" algn="tl">
                  <a:srgbClr val="000000">
                    <a:alpha val="43137"/>
                  </a:srgbClr>
                </a:outerShdw>
              </a:effectLst>
            </a:endParaRPr>
          </a:p>
        </p:txBody>
      </p:sp>
      <p:sp>
        <p:nvSpPr>
          <p:cNvPr id="3" name="TextBox 2"/>
          <p:cNvSpPr txBox="1"/>
          <p:nvPr/>
        </p:nvSpPr>
        <p:spPr>
          <a:xfrm>
            <a:off x="495300" y="498012"/>
            <a:ext cx="6743700" cy="7571303"/>
          </a:xfrm>
          <a:prstGeom prst="rect">
            <a:avLst/>
          </a:prstGeom>
          <a:noFill/>
        </p:spPr>
        <p:txBody>
          <a:bodyPr wrap="square" rtlCol="0">
            <a:spAutoFit/>
          </a:bodyPr>
          <a:lstStyle/>
          <a:p>
            <a:r>
              <a:rPr lang="en-US" b="1" dirty="0">
                <a:latin typeface="Arial" panose="020B0604020202020204" pitchFamily="34" charset="0"/>
              </a:rPr>
              <a:t>References:</a:t>
            </a:r>
          </a:p>
          <a:p>
            <a:endParaRPr lang="en-US" b="1"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Burke, D.F. January, 2000. </a:t>
            </a:r>
            <a:r>
              <a:rPr lang="en-US" i="1" dirty="0">
                <a:latin typeface="Arial" panose="020B0604020202020204" pitchFamily="34" charset="0"/>
              </a:rPr>
              <a:t>When employees are vulnerable, employers are too</a:t>
            </a:r>
            <a:r>
              <a:rPr lang="en-US" dirty="0">
                <a:latin typeface="Arial" panose="020B0604020202020204" pitchFamily="34" charset="0"/>
              </a:rPr>
              <a:t>. The National Law Journal. Retrieved January 9, 2004. http://www.semmes.com/publications.</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Centers for Disease Control and Prevention (2021). </a:t>
            </a:r>
            <a:r>
              <a:rPr lang="en-US" i="1" dirty="0">
                <a:latin typeface="Arial" panose="020B0604020202020204" pitchFamily="34" charset="0"/>
              </a:rPr>
              <a:t>Intimate Partner Violence</a:t>
            </a:r>
            <a:r>
              <a:rPr lang="en-US" dirty="0">
                <a:latin typeface="Arial" panose="020B0604020202020204" pitchFamily="34" charset="0"/>
              </a:rPr>
              <a:t>. Retrieved from </a:t>
            </a:r>
            <a:r>
              <a:rPr lang="en-US" dirty="0">
                <a:latin typeface="Arial" panose="020B0604020202020204" pitchFamily="34" charset="0"/>
                <a:hlinkClick r:id="rId3"/>
              </a:rPr>
              <a:t>https://www.cdc.gov/violenceprevention/intimatepartnerviolence/index.html</a:t>
            </a:r>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Futures without Violence (2021) </a:t>
            </a:r>
            <a:r>
              <a:rPr lang="en-US" i="1" dirty="0">
                <a:latin typeface="Arial" panose="020B0604020202020204" pitchFamily="34" charset="0"/>
              </a:rPr>
              <a:t>The facts on the workplace and domestic violence</a:t>
            </a:r>
            <a:r>
              <a:rPr lang="en-US" dirty="0">
                <a:latin typeface="Arial" panose="020B0604020202020204" pitchFamily="34" charset="0"/>
              </a:rPr>
              <a:t>. Retrieved from </a:t>
            </a:r>
            <a:r>
              <a:rPr lang="en-US" dirty="0">
                <a:latin typeface="Arial" panose="020B0604020202020204" pitchFamily="34" charset="0"/>
                <a:hlinkClick r:id="rId4"/>
              </a:rPr>
              <a:t>https://www.futureswithoutviolence.org/userfiles/file/Children_and_Families/Workplace.pdf</a:t>
            </a:r>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National Coalition Against Domestic Violence (2021). </a:t>
            </a:r>
            <a:r>
              <a:rPr lang="en-US" i="1" dirty="0">
                <a:latin typeface="Arial" panose="020B0604020202020204" pitchFamily="34" charset="0"/>
              </a:rPr>
              <a:t>Statistics</a:t>
            </a:r>
            <a:r>
              <a:rPr lang="en-US" dirty="0">
                <a:latin typeface="Arial" panose="020B0604020202020204" pitchFamily="34" charset="0"/>
              </a:rPr>
              <a:t>. Retrieved from </a:t>
            </a:r>
            <a:r>
              <a:rPr lang="en-US" dirty="0">
                <a:latin typeface="Arial" panose="020B0604020202020204" pitchFamily="34" charset="0"/>
                <a:hlinkClick r:id="rId5"/>
              </a:rPr>
              <a:t>https://ncadv.org/STATISTICS</a:t>
            </a:r>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REACH (2021). </a:t>
            </a:r>
            <a:r>
              <a:rPr lang="en-US" i="1" dirty="0">
                <a:latin typeface="Arial" panose="020B0604020202020204" pitchFamily="34" charset="0"/>
              </a:rPr>
              <a:t>6 different types of abuse</a:t>
            </a:r>
            <a:r>
              <a:rPr lang="en-US" dirty="0">
                <a:latin typeface="Arial" panose="020B0604020202020204" pitchFamily="34" charset="0"/>
              </a:rPr>
              <a:t>. Retrieved from </a:t>
            </a:r>
            <a:r>
              <a:rPr lang="en-US" dirty="0">
                <a:latin typeface="Arial" panose="020B0604020202020204" pitchFamily="34" charset="0"/>
                <a:hlinkClick r:id="rId6"/>
              </a:rPr>
              <a:t>https://reachma.org/6-different-types-abuse/</a:t>
            </a:r>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p:txBody>
      </p:sp>
    </p:spTree>
    <p:extLst>
      <p:ext uri="{BB962C8B-B14F-4D97-AF65-F5344CB8AC3E}">
        <p14:creationId xmlns:p14="http://schemas.microsoft.com/office/powerpoint/2010/main" val="25785081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419100" y="1371600"/>
            <a:ext cx="8229600" cy="3902635"/>
          </a:xfrm>
        </p:spPr>
        <p:txBody>
          <a:bodyPr>
            <a:normAutofit/>
          </a:bodyPr>
          <a:lstStyle/>
          <a:p>
            <a:pPr marL="0" indent="0">
              <a:buNone/>
            </a:pPr>
            <a:endParaRPr lang="en-US" sz="1200" dirty="0"/>
          </a:p>
          <a:p>
            <a:pPr lvl="1">
              <a:buFont typeface="Wingdings" panose="05000000000000000000" pitchFamily="2" charset="2"/>
              <a:buChar char="ü"/>
            </a:pPr>
            <a:endParaRPr lang="en-US" sz="1200" b="1" dirty="0"/>
          </a:p>
          <a:p>
            <a:pPr marL="457200" lvl="1" indent="0" algn="ctr">
              <a:buNone/>
            </a:pPr>
            <a:endParaRPr lang="en-US" sz="1200" b="1" dirty="0"/>
          </a:p>
          <a:p>
            <a:pPr marL="457200" lvl="1" indent="0" algn="ctr">
              <a:buNone/>
            </a:pPr>
            <a:endParaRPr lang="en-US" sz="1200" b="1" dirty="0"/>
          </a:p>
          <a:p>
            <a:pPr marL="457200" lvl="1" indent="0" algn="ctr">
              <a:buNone/>
            </a:pPr>
            <a:endParaRPr lang="en-US" sz="1200" b="1" dirty="0"/>
          </a:p>
          <a:p>
            <a:pPr marL="457200" lvl="1" indent="0" algn="ctr">
              <a:buNone/>
            </a:pPr>
            <a:endParaRPr lang="en-US" sz="1200" b="1" dirty="0"/>
          </a:p>
          <a:p>
            <a:pPr marL="0" indent="0">
              <a:buNone/>
            </a:pPr>
            <a:endParaRPr lang="en-US" sz="1800" b="1" dirty="0"/>
          </a:p>
        </p:txBody>
      </p:sp>
      <p:sp>
        <p:nvSpPr>
          <p:cNvPr id="4" name="Slide Number Placeholder 3"/>
          <p:cNvSpPr>
            <a:spLocks noGrp="1"/>
          </p:cNvSpPr>
          <p:nvPr>
            <p:ph type="sldNum" sz="quarter" idx="12"/>
          </p:nvPr>
        </p:nvSpPr>
        <p:spPr/>
        <p:txBody>
          <a:bodyPr/>
          <a:lstStyle/>
          <a:p>
            <a:fld id="{CB8E938D-EF8A-4FA3-849C-2C0712CD2EE1}" type="slidenum">
              <a:rPr lang="en-US" smtClean="0"/>
              <a:pPr/>
              <a:t>35</a:t>
            </a:fld>
            <a:endParaRPr lang="en-US" dirty="0"/>
          </a:p>
        </p:txBody>
      </p:sp>
      <p:sp>
        <p:nvSpPr>
          <p:cNvPr id="5" name="Title 2"/>
          <p:cNvSpPr txBox="1">
            <a:spLocks/>
          </p:cNvSpPr>
          <p:nvPr/>
        </p:nvSpPr>
        <p:spPr>
          <a:xfrm>
            <a:off x="152400" y="498012"/>
            <a:ext cx="8763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a:effectLst>
                <a:outerShdw blurRad="38100" dist="38100" dir="2700000" algn="tl">
                  <a:srgbClr val="000000">
                    <a:alpha val="43137"/>
                  </a:srgbClr>
                </a:outerShdw>
              </a:effectLst>
            </a:endParaRPr>
          </a:p>
        </p:txBody>
      </p:sp>
      <p:sp>
        <p:nvSpPr>
          <p:cNvPr id="3" name="TextBox 2"/>
          <p:cNvSpPr txBox="1"/>
          <p:nvPr/>
        </p:nvSpPr>
        <p:spPr>
          <a:xfrm>
            <a:off x="495300" y="498012"/>
            <a:ext cx="6743700" cy="5078313"/>
          </a:xfrm>
          <a:prstGeom prst="rect">
            <a:avLst/>
          </a:prstGeom>
          <a:noFill/>
        </p:spPr>
        <p:txBody>
          <a:bodyPr wrap="square" rtlCol="0">
            <a:spAutoFit/>
          </a:bodyPr>
          <a:lstStyle/>
          <a:p>
            <a:r>
              <a:rPr lang="en-US" b="1" dirty="0">
                <a:latin typeface="Arial" panose="020B0604020202020204" pitchFamily="34" charset="0"/>
              </a:rPr>
              <a:t>References cont’d:</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err="1">
                <a:latin typeface="Arial" panose="020B0604020202020204" pitchFamily="34" charset="0"/>
              </a:rPr>
              <a:t>Wathen</a:t>
            </a:r>
            <a:r>
              <a:rPr lang="en-US" dirty="0">
                <a:latin typeface="Arial" panose="020B0604020202020204" pitchFamily="34" charset="0"/>
              </a:rPr>
              <a:t>, C. N., MacGregor, J. C., &amp; </a:t>
            </a:r>
            <a:r>
              <a:rPr lang="en-US" dirty="0" err="1">
                <a:latin typeface="Arial" panose="020B0604020202020204" pitchFamily="34" charset="0"/>
              </a:rPr>
              <a:t>MacQuarrie</a:t>
            </a:r>
            <a:r>
              <a:rPr lang="en-US" dirty="0">
                <a:latin typeface="Arial" panose="020B0604020202020204" pitchFamily="34" charset="0"/>
              </a:rPr>
              <a:t>, B. J. (2015). The Impact of Domestic Violence in the Workplace: Results From a Pan-Canadian Survey. </a:t>
            </a:r>
            <a:r>
              <a:rPr lang="en-US" i="1" dirty="0">
                <a:latin typeface="Arial" panose="020B0604020202020204" pitchFamily="34" charset="0"/>
              </a:rPr>
              <a:t>Journal of occupational and environmental medicine</a:t>
            </a:r>
            <a:r>
              <a:rPr lang="en-US" dirty="0">
                <a:latin typeface="Arial" panose="020B0604020202020204" pitchFamily="34" charset="0"/>
              </a:rPr>
              <a:t>, </a:t>
            </a:r>
            <a:r>
              <a:rPr lang="en-US" i="1" dirty="0">
                <a:latin typeface="Arial" panose="020B0604020202020204" pitchFamily="34" charset="0"/>
              </a:rPr>
              <a:t>57</a:t>
            </a:r>
            <a:r>
              <a:rPr lang="en-US" dirty="0">
                <a:latin typeface="Arial" panose="020B0604020202020204" pitchFamily="34" charset="0"/>
              </a:rPr>
              <a:t>(7), e65–e71. </a:t>
            </a:r>
            <a:r>
              <a:rPr lang="en-US" dirty="0">
                <a:latin typeface="Arial" panose="020B0604020202020204" pitchFamily="34" charset="0"/>
                <a:hlinkClick r:id="rId3"/>
              </a:rPr>
              <a:t>https://doi.org/10.1097/JOM.0000000000000499</a:t>
            </a:r>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Womenslaw.org (2021) </a:t>
            </a:r>
            <a:r>
              <a:rPr lang="en-US" i="1" dirty="0">
                <a:latin typeface="Arial" panose="020B0604020202020204" pitchFamily="34" charset="0"/>
              </a:rPr>
              <a:t>New Mexico Workplace Protections</a:t>
            </a:r>
            <a:r>
              <a:rPr lang="en-US" dirty="0">
                <a:latin typeface="Arial" panose="020B0604020202020204" pitchFamily="34" charset="0"/>
              </a:rPr>
              <a:t>. Retrieved from </a:t>
            </a:r>
            <a:r>
              <a:rPr lang="en-US" dirty="0">
                <a:latin typeface="Arial" panose="020B0604020202020204" pitchFamily="34" charset="0"/>
                <a:hlinkClick r:id="rId4"/>
              </a:rPr>
              <a:t>https://www.womenslaw.org/laws/nm/workplace-protections/all</a:t>
            </a:r>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World Health Organization (2021). </a:t>
            </a:r>
            <a:r>
              <a:rPr lang="en-US" i="1" dirty="0">
                <a:latin typeface="Arial" panose="020B0604020202020204" pitchFamily="34" charset="0"/>
              </a:rPr>
              <a:t>Violence Against Women</a:t>
            </a:r>
            <a:r>
              <a:rPr lang="en-US" dirty="0">
                <a:latin typeface="Arial" panose="020B0604020202020204" pitchFamily="34" charset="0"/>
              </a:rPr>
              <a:t>. Retrieved from </a:t>
            </a:r>
            <a:r>
              <a:rPr lang="en-US" dirty="0">
                <a:latin typeface="Arial" panose="020B0604020202020204" pitchFamily="34" charset="0"/>
                <a:hlinkClick r:id="rId5"/>
              </a:rPr>
              <a:t>https://www.who.int/news-room/fact-sheets/detail/violence-against-women</a:t>
            </a:r>
            <a:endParaRPr lang="en-US"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p:txBody>
      </p:sp>
    </p:spTree>
    <p:extLst>
      <p:ext uri="{BB962C8B-B14F-4D97-AF65-F5344CB8AC3E}">
        <p14:creationId xmlns:p14="http://schemas.microsoft.com/office/powerpoint/2010/main" val="41236251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42925" y="2147094"/>
            <a:ext cx="8229600" cy="2563812"/>
          </a:xfrm>
        </p:spPr>
        <p:txBody>
          <a:bodyPr/>
          <a:lstStyle/>
          <a:p>
            <a:r>
              <a:rPr lang="en-US" sz="4000" b="1" dirty="0"/>
              <a:t>domestic violence overview</a:t>
            </a:r>
          </a:p>
        </p:txBody>
      </p:sp>
    </p:spTree>
    <p:extLst>
      <p:ext uri="{BB962C8B-B14F-4D97-AF65-F5344CB8AC3E}">
        <p14:creationId xmlns:p14="http://schemas.microsoft.com/office/powerpoint/2010/main" val="5160418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b="1" dirty="0"/>
              <a:t>What is Domestic Violence?</a:t>
            </a:r>
          </a:p>
        </p:txBody>
      </p:sp>
      <p:sp>
        <p:nvSpPr>
          <p:cNvPr id="19" name="Content Placeholder 18"/>
          <p:cNvSpPr>
            <a:spLocks noGrp="1"/>
          </p:cNvSpPr>
          <p:nvPr>
            <p:ph sz="half" idx="1"/>
          </p:nvPr>
        </p:nvSpPr>
        <p:spPr>
          <a:xfrm>
            <a:off x="676276" y="1571624"/>
            <a:ext cx="7886700" cy="5011737"/>
          </a:xfrm>
        </p:spPr>
        <p:txBody>
          <a:bodyPr>
            <a:normAutofit fontScale="92500" lnSpcReduction="20000"/>
          </a:bodyPr>
          <a:lstStyle/>
          <a:p>
            <a:pPr marL="0" indent="0" algn="ctr">
              <a:buNone/>
            </a:pPr>
            <a:r>
              <a:rPr lang="en-US" b="1" dirty="0"/>
              <a:t>Definitions of Domestic Violence:</a:t>
            </a:r>
          </a:p>
          <a:p>
            <a:pPr marL="0" indent="0">
              <a:buNone/>
            </a:pPr>
            <a:endParaRPr lang="en-US" sz="2000" b="1" dirty="0">
              <a:solidFill>
                <a:srgbClr val="002060"/>
              </a:solidFill>
            </a:endParaRPr>
          </a:p>
          <a:p>
            <a:r>
              <a:rPr lang="en-US" sz="2400" dirty="0">
                <a:solidFill>
                  <a:schemeClr val="tx1"/>
                </a:solidFill>
              </a:rPr>
              <a:t>Domestic violence is a pattern of abusive behavior in any relationship that is used by one partner to gain or maintain power and control over another intimate partner (U.S. Dept. of Justice).</a:t>
            </a:r>
          </a:p>
          <a:p>
            <a:endParaRPr lang="en-US" sz="2400" dirty="0">
              <a:solidFill>
                <a:schemeClr val="tx1"/>
              </a:solidFill>
            </a:endParaRPr>
          </a:p>
          <a:p>
            <a:r>
              <a:rPr lang="en-US" sz="2400" dirty="0">
                <a:solidFill>
                  <a:schemeClr val="tx1"/>
                </a:solidFill>
              </a:rPr>
              <a:t>Domestic violence is the willful intimidation, physical assault, battery, sexual assault, and/or other abusive behavior as part of a systematic pattern of power and control perpetrated by one intimate partner against another. It includes physical violence, sexual violence, psychological violence, and emotional abuse. The frequency and severity of domestic violence can vary dramatically; however, the one constant component of domestic violence is one partner’s consistent efforts to maintain power and control over the other (NCADV).</a:t>
            </a:r>
            <a:endParaRPr lang="en-US" sz="2400" b="1" dirty="0">
              <a:solidFill>
                <a:schemeClr val="tx1"/>
              </a:solidFill>
            </a:endParaRPr>
          </a:p>
        </p:txBody>
      </p:sp>
    </p:spTree>
    <p:extLst>
      <p:ext uri="{BB962C8B-B14F-4D97-AF65-F5344CB8AC3E}">
        <p14:creationId xmlns:p14="http://schemas.microsoft.com/office/powerpoint/2010/main" val="26004617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b="1" dirty="0"/>
              <a:t>Types of abuse</a:t>
            </a:r>
          </a:p>
        </p:txBody>
      </p:sp>
      <p:sp>
        <p:nvSpPr>
          <p:cNvPr id="19" name="Content Placeholder 18"/>
          <p:cNvSpPr>
            <a:spLocks noGrp="1"/>
          </p:cNvSpPr>
          <p:nvPr>
            <p:ph sz="half" idx="1"/>
          </p:nvPr>
        </p:nvSpPr>
        <p:spPr>
          <a:xfrm>
            <a:off x="676276" y="1571624"/>
            <a:ext cx="7886700" cy="5011737"/>
          </a:xfrm>
        </p:spPr>
        <p:txBody>
          <a:bodyPr>
            <a:normAutofit/>
          </a:bodyPr>
          <a:lstStyle/>
          <a:p>
            <a:r>
              <a:rPr lang="en-US" sz="1800" b="1" dirty="0">
                <a:solidFill>
                  <a:schemeClr val="tx1"/>
                </a:solidFill>
              </a:rPr>
              <a:t>Physical: </a:t>
            </a:r>
            <a:r>
              <a:rPr lang="en-US" sz="1800" dirty="0"/>
              <a:t>This is type of abuse may include punching, hitting, slapping, kicking, strangling, physically restraining a partner against their will, driving recklessly, invading physical space, or any other form that makes someone feel physically unsafe.</a:t>
            </a:r>
          </a:p>
          <a:p>
            <a:endParaRPr lang="en-US" sz="1800" b="1" dirty="0">
              <a:solidFill>
                <a:schemeClr val="tx1"/>
              </a:solidFill>
            </a:endParaRPr>
          </a:p>
          <a:p>
            <a:endParaRPr lang="en-US" sz="1800" b="1" dirty="0">
              <a:solidFill>
                <a:schemeClr val="tx1"/>
              </a:solidFill>
            </a:endParaRPr>
          </a:p>
          <a:p>
            <a:r>
              <a:rPr lang="en-US" sz="1800" b="1" dirty="0"/>
              <a:t>Sexual: </a:t>
            </a:r>
            <a:r>
              <a:rPr lang="en-US" sz="1800" dirty="0"/>
              <a:t>This type of abuse may involve rape or other forced sexual acts, or withholding or using sex as a weapon. </a:t>
            </a:r>
          </a:p>
          <a:p>
            <a:endParaRPr lang="en-US" sz="1800" dirty="0"/>
          </a:p>
          <a:p>
            <a:endParaRPr lang="en-US" sz="1800" dirty="0"/>
          </a:p>
          <a:p>
            <a:r>
              <a:rPr lang="en-US" sz="1800" b="1" dirty="0">
                <a:solidFill>
                  <a:schemeClr val="tx1"/>
                </a:solidFill>
              </a:rPr>
              <a:t>Verbal or Emotional: </a:t>
            </a:r>
            <a:r>
              <a:rPr lang="en-US" sz="1800" dirty="0"/>
              <a:t>This type of abuse may involve yelling at or insulting a partner, rejection and belittling, and/or gaslighting, which includes making the partner doubt their feelings, thoughts, or sanity, and by manipulating the truth. </a:t>
            </a:r>
          </a:p>
          <a:p>
            <a:pPr marL="342900" indent="-342900">
              <a:buAutoNum type="arabicPeriod"/>
            </a:pPr>
            <a:endParaRPr lang="en-US" sz="1900" b="1" dirty="0">
              <a:solidFill>
                <a:schemeClr val="tx1"/>
              </a:solidFill>
            </a:endParaRPr>
          </a:p>
        </p:txBody>
      </p:sp>
    </p:spTree>
    <p:extLst>
      <p:ext uri="{BB962C8B-B14F-4D97-AF65-F5344CB8AC3E}">
        <p14:creationId xmlns:p14="http://schemas.microsoft.com/office/powerpoint/2010/main" val="445508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b="1" dirty="0"/>
              <a:t>Types of abuse cont’d</a:t>
            </a:r>
          </a:p>
        </p:txBody>
      </p:sp>
      <p:sp>
        <p:nvSpPr>
          <p:cNvPr id="19" name="Content Placeholder 18"/>
          <p:cNvSpPr>
            <a:spLocks noGrp="1"/>
          </p:cNvSpPr>
          <p:nvPr>
            <p:ph sz="half" idx="1"/>
          </p:nvPr>
        </p:nvSpPr>
        <p:spPr>
          <a:xfrm>
            <a:off x="676276" y="1571624"/>
            <a:ext cx="7886700" cy="5011737"/>
          </a:xfrm>
        </p:spPr>
        <p:txBody>
          <a:bodyPr>
            <a:normAutofit fontScale="92500" lnSpcReduction="10000"/>
          </a:bodyPr>
          <a:lstStyle/>
          <a:p>
            <a:r>
              <a:rPr lang="en-US" sz="1800" b="1" dirty="0">
                <a:solidFill>
                  <a:schemeClr val="tx1"/>
                </a:solidFill>
              </a:rPr>
              <a:t>Mental/Psychological: </a:t>
            </a:r>
            <a:r>
              <a:rPr lang="en-US" sz="1900" dirty="0"/>
              <a:t>This type of abuse may involve the regular and deliberate use of words and non-physical actions in order to try and manipulate, hurt, weaken, or frighten a partner; and/or to confuse or influence the partner’s thoughts and actions, which affects their sense of self and harms their wellbeing.</a:t>
            </a:r>
          </a:p>
          <a:p>
            <a:endParaRPr lang="en-US" sz="1900" dirty="0"/>
          </a:p>
          <a:p>
            <a:r>
              <a:rPr lang="en-US" sz="1800" b="1" dirty="0"/>
              <a:t>Financial: </a:t>
            </a:r>
            <a:r>
              <a:rPr lang="en-US" sz="1800" dirty="0"/>
              <a:t>This type of abuse may involve an abuser who controls all of the finances, not letting the partner have access to their own bank accounts or spending money, opening credit cards and running up debts in their partner’s name, or not allowing their partner to have a job and earn their own money. </a:t>
            </a:r>
          </a:p>
          <a:p>
            <a:endParaRPr lang="en-US" sz="1800" dirty="0"/>
          </a:p>
          <a:p>
            <a:r>
              <a:rPr lang="en-US" sz="1800" b="1" dirty="0">
                <a:solidFill>
                  <a:schemeClr val="tx1"/>
                </a:solidFill>
              </a:rPr>
              <a:t>Cultural/Identity: </a:t>
            </a:r>
            <a:r>
              <a:rPr lang="en-US" sz="1900" dirty="0"/>
              <a:t>This type of abuse involves the use of aspects of a partner’s particular cultural identity to inflict suffering, or as a means of control. This can look like not allowing someone observe the dietary or dress customs of their faith, using racial slurs, threatening to ‘out’ someone as LGBQ/T if their friends and family don’t know, or isolating someone who doesn’t speak the dominant language where they live.</a:t>
            </a:r>
            <a:endParaRPr lang="en-US" sz="1900" b="1" dirty="0">
              <a:solidFill>
                <a:schemeClr val="tx1"/>
              </a:solidFill>
            </a:endParaRPr>
          </a:p>
        </p:txBody>
      </p:sp>
    </p:spTree>
    <p:extLst>
      <p:ext uri="{BB962C8B-B14F-4D97-AF65-F5344CB8AC3E}">
        <p14:creationId xmlns:p14="http://schemas.microsoft.com/office/powerpoint/2010/main" val="38504741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dirty="0"/>
              <a:t>THE </a:t>
            </a:r>
            <a:r>
              <a:rPr lang="en-US" sz="4000" b="1" dirty="0"/>
              <a:t>Domestic Violence CYCLE</a:t>
            </a:r>
          </a:p>
        </p:txBody>
      </p:sp>
      <p:pic>
        <p:nvPicPr>
          <p:cNvPr id="1030" name="Picture 6" descr="Coming to grips with domestic assault | Article | The United States Army">
            <a:extLst>
              <a:ext uri="{FF2B5EF4-FFF2-40B4-BE49-F238E27FC236}">
                <a16:creationId xmlns:a16="http://schemas.microsoft.com/office/drawing/2014/main" id="{C9119429-45D6-433A-AEEA-B55C53CBD9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00" t="17498" r="6668" b="8047"/>
          <a:stretch/>
        </p:blipFill>
        <p:spPr bwMode="auto">
          <a:xfrm>
            <a:off x="5279033" y="2436793"/>
            <a:ext cx="3683993" cy="3762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4DC28A-FC3F-49F6-9BF5-299F86D6657F}"/>
              </a:ext>
            </a:extLst>
          </p:cNvPr>
          <p:cNvSpPr txBox="1"/>
          <p:nvPr/>
        </p:nvSpPr>
        <p:spPr>
          <a:xfrm>
            <a:off x="180974" y="1685925"/>
            <a:ext cx="5019675" cy="5078313"/>
          </a:xfrm>
          <a:prstGeom prst="rect">
            <a:avLst/>
          </a:prstGeom>
          <a:noFill/>
        </p:spPr>
        <p:txBody>
          <a:bodyPr wrap="square" rtlCol="0">
            <a:spAutoFit/>
          </a:bodyPr>
          <a:lstStyle/>
          <a:p>
            <a:r>
              <a:rPr lang="en-US" b="1" dirty="0">
                <a:latin typeface="Arial" panose="020B0604020202020204" pitchFamily="34" charset="0"/>
              </a:rPr>
              <a:t>PHASES:</a:t>
            </a:r>
          </a:p>
          <a:p>
            <a:endParaRPr lang="en-US" dirty="0">
              <a:latin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rPr>
              <a:t>Honeymoon Phase: </a:t>
            </a:r>
            <a:r>
              <a:rPr lang="en-US" dirty="0">
                <a:latin typeface="Arial" panose="020B0604020202020204" pitchFamily="34" charset="0"/>
              </a:rPr>
              <a:t>During this phase the relationship is relatively calm and peaceful. The abuser may agree to engage in counseling, ask for forgiveness, and try to create a normal atmosphere.</a:t>
            </a:r>
            <a:endParaRPr lang="en-US" b="1" dirty="0">
              <a:latin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rPr>
              <a:t>Tension Phase: </a:t>
            </a:r>
            <a:r>
              <a:rPr lang="en-US" dirty="0">
                <a:latin typeface="Arial" panose="020B0604020202020204" pitchFamily="34" charset="0"/>
              </a:rPr>
              <a:t>During this phase the abuser begins to assert their power over their partner in an attempt to control their partner's actions. </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rPr>
              <a:t>Violent Phase: </a:t>
            </a:r>
            <a:r>
              <a:rPr lang="en-US" dirty="0">
                <a:latin typeface="Arial" panose="020B0604020202020204" pitchFamily="34" charset="0"/>
              </a:rPr>
              <a:t>During this phase the abuser attempts to dominate their partner. Outbursts of violence and abuse occur which may include physical, verbal, sexual, and/or psychological abuse.</a:t>
            </a:r>
          </a:p>
        </p:txBody>
      </p:sp>
    </p:spTree>
    <p:extLst>
      <p:ext uri="{BB962C8B-B14F-4D97-AF65-F5344CB8AC3E}">
        <p14:creationId xmlns:p14="http://schemas.microsoft.com/office/powerpoint/2010/main" val="11712360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dirty="0"/>
              <a:t>THE </a:t>
            </a:r>
            <a:r>
              <a:rPr lang="en-US" sz="4000" b="1" dirty="0"/>
              <a:t>Domestic Violence continuum</a:t>
            </a:r>
          </a:p>
        </p:txBody>
      </p:sp>
      <p:pic>
        <p:nvPicPr>
          <p:cNvPr id="2" name="Picture 1">
            <a:extLst>
              <a:ext uri="{FF2B5EF4-FFF2-40B4-BE49-F238E27FC236}">
                <a16:creationId xmlns:a16="http://schemas.microsoft.com/office/drawing/2014/main" id="{F87A2523-B022-4A06-9C0E-0D222D210BC3}"/>
              </a:ext>
            </a:extLst>
          </p:cNvPr>
          <p:cNvPicPr>
            <a:picLocks noChangeAspect="1"/>
          </p:cNvPicPr>
          <p:nvPr/>
        </p:nvPicPr>
        <p:blipFill>
          <a:blip r:embed="rId3"/>
          <a:stretch>
            <a:fillRect/>
          </a:stretch>
        </p:blipFill>
        <p:spPr>
          <a:xfrm>
            <a:off x="752475" y="1655564"/>
            <a:ext cx="7639050" cy="4927798"/>
          </a:xfrm>
          <a:prstGeom prst="rect">
            <a:avLst/>
          </a:prstGeom>
        </p:spPr>
      </p:pic>
    </p:spTree>
    <p:extLst>
      <p:ext uri="{BB962C8B-B14F-4D97-AF65-F5344CB8AC3E}">
        <p14:creationId xmlns:p14="http://schemas.microsoft.com/office/powerpoint/2010/main" val="12153705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NE ABQ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70B4F82-47A4-4BD7-A316-A36B5189DC42}" vid="{8E965DDA-53B9-49D2-BF5C-AC54A68B0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5D51DFD6A1374D8148403540D1FB5C" ma:contentTypeVersion="9" ma:contentTypeDescription="Create a new document." ma:contentTypeScope="" ma:versionID="531c263219f1f2861acbf9ba2394d65c">
  <xsd:schema xmlns:xsd="http://www.w3.org/2001/XMLSchema" xmlns:xs="http://www.w3.org/2001/XMLSchema" xmlns:p="http://schemas.microsoft.com/office/2006/metadata/properties" targetNamespace="http://schemas.microsoft.com/office/2006/metadata/properties" ma:root="true" ma:fieldsID="19f67fb229cb6324ae91799e5792f20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D90AEB-11C0-4083-B657-6CA4708E27AF}"/>
</file>

<file path=customXml/itemProps2.xml><?xml version="1.0" encoding="utf-8"?>
<ds:datastoreItem xmlns:ds="http://schemas.openxmlformats.org/officeDocument/2006/customXml" ds:itemID="{E1438E2F-2EFC-43B2-9D54-CE1ADF9190CC}"/>
</file>

<file path=customXml/itemProps3.xml><?xml version="1.0" encoding="utf-8"?>
<ds:datastoreItem xmlns:ds="http://schemas.openxmlformats.org/officeDocument/2006/customXml" ds:itemID="{7C5D6D88-22A7-48F8-8DAC-06EFA5CC89B9}"/>
</file>

<file path=docProps/app.xml><?xml version="1.0" encoding="utf-8"?>
<Properties xmlns="http://schemas.openxmlformats.org/officeDocument/2006/extended-properties" xmlns:vt="http://schemas.openxmlformats.org/officeDocument/2006/docPropsVTypes">
  <Template>Substance Abuse title</Template>
  <TotalTime>35146</TotalTime>
  <Words>3003</Words>
  <Application>Microsoft Office PowerPoint</Application>
  <PresentationFormat>On-screen Show (4:3)</PresentationFormat>
  <Paragraphs>333</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Wingdings</vt:lpstr>
      <vt:lpstr>ONE ABQ PPT</vt:lpstr>
      <vt:lpstr>PowerPoint Presentation</vt:lpstr>
      <vt:lpstr>PowerPoint Presentation</vt:lpstr>
      <vt:lpstr>PowerPoint Presentation</vt:lpstr>
      <vt:lpstr>domestic violence overview</vt:lpstr>
      <vt:lpstr>What is Domestic Violence?</vt:lpstr>
      <vt:lpstr>Types of abuse</vt:lpstr>
      <vt:lpstr>Types of abuse cont’d</vt:lpstr>
      <vt:lpstr>THE Domestic Violence CYCLE</vt:lpstr>
      <vt:lpstr>THE Domestic Violence continuum</vt:lpstr>
      <vt:lpstr>Why Don’t People Just LEAVE?</vt:lpstr>
      <vt:lpstr>The impact of Domestic Violence in the workplace</vt:lpstr>
      <vt:lpstr>Domestic Violence statistics</vt:lpstr>
      <vt:lpstr> impacts on employee Safety &amp; productivity</vt:lpstr>
      <vt:lpstr>Impacts on overall workplace safety</vt:lpstr>
      <vt:lpstr>The cost of Domestic Violence in the Workplace</vt:lpstr>
      <vt:lpstr>Recognizing Domestic Violence in the workplace</vt:lpstr>
      <vt:lpstr>General Indicators</vt:lpstr>
      <vt:lpstr>Indicators of domestic violence in the workplace</vt:lpstr>
      <vt:lpstr>Indicators of domestic violence in the workplace cont’d</vt:lpstr>
      <vt:lpstr>Responding to Domestic Violence in the workplace</vt:lpstr>
      <vt:lpstr>CABQ Policies and Procedures</vt:lpstr>
      <vt:lpstr>CABQ Policies and Procedures</vt:lpstr>
      <vt:lpstr>CABQ Policies and Procedures</vt:lpstr>
      <vt:lpstr>Increasing awareness and providing support</vt:lpstr>
      <vt:lpstr>Implementing Safety Procedures for Domestic Violence</vt:lpstr>
      <vt:lpstr>Domestic abuse leave</vt:lpstr>
      <vt:lpstr>Resources for employees and managers</vt:lpstr>
      <vt:lpstr>RESOURCES</vt:lpstr>
      <vt:lpstr>RESOURCES</vt:lpstr>
      <vt:lpstr>Resources</vt:lpstr>
      <vt:lpstr>RESOURCES for survivors</vt:lpstr>
      <vt:lpstr>RESOURCES for survivors</vt:lpstr>
      <vt:lpstr>PowerPoint Presentation</vt:lpstr>
      <vt:lpstr>PowerPoint Presentation</vt:lpstr>
      <vt:lpstr>PowerPoint Presentation</vt:lpstr>
    </vt:vector>
  </TitlesOfParts>
  <Company>Health Benefits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Heafey</dc:creator>
  <cp:lastModifiedBy>Campos, Lindsey</cp:lastModifiedBy>
  <cp:revision>392</cp:revision>
  <cp:lastPrinted>2015-12-11T21:32:25Z</cp:lastPrinted>
  <dcterms:created xsi:type="dcterms:W3CDTF">2015-08-31T20:56:27Z</dcterms:created>
  <dcterms:modified xsi:type="dcterms:W3CDTF">2021-05-19T19:32:04Z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0x010100D55D51DFD6A1374D8148403540D1FB5C</vt:lpwstr>
  </property>
</Properties>
</file>